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63" r:id="rId4"/>
    <p:sldId id="260" r:id="rId5"/>
    <p:sldId id="261" r:id="rId6"/>
    <p:sldId id="262" r:id="rId7"/>
    <p:sldId id="264" r:id="rId8"/>
    <p:sldId id="265" r:id="rId9"/>
    <p:sldId id="266" r:id="rId10"/>
    <p:sldId id="267" r:id="rId11"/>
    <p:sldId id="268" r:id="rId12"/>
    <p:sldId id="269" r:id="rId13"/>
    <p:sldId id="270" r:id="rId14"/>
    <p:sldId id="271" r:id="rId15"/>
    <p:sldId id="259" r:id="rId16"/>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29C813-5653-4429-B6F2-E1C1C4E3AD5E}" v="455" dt="2023-03-27T01:18:00.365"/>
    <p1510:client id="{777DF3CB-721B-4E2C-BDB1-5A5AAFF8AA12}" v="207" dt="2023-03-28T04:36:50.243"/>
    <p1510:client id="{C80126B3-8C08-4E60-A9AC-883B9D5CB199}" v="400" dt="2023-03-28T17:51:37.52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20" autoAdjust="0"/>
    <p:restoredTop sz="94660"/>
  </p:normalViewPr>
  <p:slideViewPr>
    <p:cSldViewPr snapToGrid="0">
      <p:cViewPr varScale="1">
        <p:scale>
          <a:sx n="73" d="100"/>
          <a:sy n="73" d="100"/>
        </p:scale>
        <p:origin x="72" y="3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jpe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p:cNvSpPr>
            <a:spLocks noGrp="1"/>
          </p:cNvSpPr>
          <p:nvPr>
            <p:ph type="dt" sz="half" idx="10"/>
          </p:nvPr>
        </p:nvSpPr>
        <p:spPr/>
        <p:txBody>
          <a:bodyPr/>
          <a:lstStyle/>
          <a:p>
            <a:fld id="{40771E8B-6CA5-40B2-8038-0E112F3DAC1C}" type="datetimeFigureOut">
              <a:rPr lang="es-ES" smtClean="0"/>
              <a:t>28/03/2023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22881914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texto vertical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40771E8B-6CA5-40B2-8038-0E112F3DAC1C}" type="datetimeFigureOut">
              <a:rPr lang="es-ES" smtClean="0"/>
              <a:t>28/03/2023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541863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40771E8B-6CA5-40B2-8038-0E112F3DAC1C}" type="datetimeFigureOut">
              <a:rPr lang="es-ES" smtClean="0"/>
              <a:t>28/03/2023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22150962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contenido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40771E8B-6CA5-40B2-8038-0E112F3DAC1C}" type="datetimeFigureOut">
              <a:rPr lang="es-ES" smtClean="0"/>
              <a:t>28/03/2023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3398174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el estilo de texto del patrón</a:t>
            </a:r>
          </a:p>
        </p:txBody>
      </p:sp>
      <p:sp>
        <p:nvSpPr>
          <p:cNvPr id="4" name="Marcador de fecha 3"/>
          <p:cNvSpPr>
            <a:spLocks noGrp="1"/>
          </p:cNvSpPr>
          <p:nvPr>
            <p:ph type="dt" sz="half" idx="10"/>
          </p:nvPr>
        </p:nvSpPr>
        <p:spPr/>
        <p:txBody>
          <a:bodyPr/>
          <a:lstStyle/>
          <a:p>
            <a:fld id="{40771E8B-6CA5-40B2-8038-0E112F3DAC1C}" type="datetimeFigureOut">
              <a:rPr lang="es-ES" smtClean="0"/>
              <a:t>28/03/2023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23397005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contenido 2"/>
          <p:cNvSpPr>
            <a:spLocks noGrp="1"/>
          </p:cNvSpPr>
          <p:nvPr>
            <p:ph sz="half" idx="1"/>
          </p:nvPr>
        </p:nvSpPr>
        <p:spPr>
          <a:xfrm>
            <a:off x="838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p:cNvSpPr>
            <a:spLocks noGrp="1"/>
          </p:cNvSpPr>
          <p:nvPr>
            <p:ph sz="half" idx="2"/>
          </p:nvPr>
        </p:nvSpPr>
        <p:spPr>
          <a:xfrm>
            <a:off x="6172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p:cNvSpPr>
            <a:spLocks noGrp="1"/>
          </p:cNvSpPr>
          <p:nvPr>
            <p:ph type="dt" sz="half" idx="10"/>
          </p:nvPr>
        </p:nvSpPr>
        <p:spPr/>
        <p:txBody>
          <a:bodyPr/>
          <a:lstStyle/>
          <a:p>
            <a:fld id="{40771E8B-6CA5-40B2-8038-0E112F3DAC1C}" type="datetimeFigureOut">
              <a:rPr lang="es-ES" smtClean="0"/>
              <a:t>28/03/2023</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9790298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p:cNvSpPr>
            <a:spLocks noGrp="1"/>
          </p:cNvSpPr>
          <p:nvPr>
            <p:ph type="dt" sz="half" idx="10"/>
          </p:nvPr>
        </p:nvSpPr>
        <p:spPr/>
        <p:txBody>
          <a:bodyPr/>
          <a:lstStyle/>
          <a:p>
            <a:fld id="{40771E8B-6CA5-40B2-8038-0E112F3DAC1C}" type="datetimeFigureOut">
              <a:rPr lang="es-ES" smtClean="0"/>
              <a:t>28/03/2023</a:t>
            </a:fld>
            <a:endParaRPr lang="es-ES"/>
          </a:p>
        </p:txBody>
      </p:sp>
      <p:sp>
        <p:nvSpPr>
          <p:cNvPr id="8" name="Marcador de pie de página 7"/>
          <p:cNvSpPr>
            <a:spLocks noGrp="1"/>
          </p:cNvSpPr>
          <p:nvPr>
            <p:ph type="ftr" sz="quarter" idx="11"/>
          </p:nvPr>
        </p:nvSpPr>
        <p:spPr/>
        <p:txBody>
          <a:bodyPr/>
          <a:lstStyle/>
          <a:p>
            <a:endParaRPr lang="es-ES"/>
          </a:p>
        </p:txBody>
      </p:sp>
      <p:sp>
        <p:nvSpPr>
          <p:cNvPr id="9" name="Marcador de número de diapositiva 8"/>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1752394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fecha 2"/>
          <p:cNvSpPr>
            <a:spLocks noGrp="1"/>
          </p:cNvSpPr>
          <p:nvPr>
            <p:ph type="dt" sz="half" idx="10"/>
          </p:nvPr>
        </p:nvSpPr>
        <p:spPr/>
        <p:txBody>
          <a:bodyPr/>
          <a:lstStyle/>
          <a:p>
            <a:fld id="{40771E8B-6CA5-40B2-8038-0E112F3DAC1C}" type="datetimeFigureOut">
              <a:rPr lang="es-ES" smtClean="0"/>
              <a:t>28/03/2023</a:t>
            </a:fld>
            <a:endParaRPr lang="es-ES"/>
          </a:p>
        </p:txBody>
      </p:sp>
      <p:sp>
        <p:nvSpPr>
          <p:cNvPr id="4" name="Marcador de pie de página 3"/>
          <p:cNvSpPr>
            <a:spLocks noGrp="1"/>
          </p:cNvSpPr>
          <p:nvPr>
            <p:ph type="ftr" sz="quarter" idx="11"/>
          </p:nvPr>
        </p:nvSpPr>
        <p:spPr/>
        <p:txBody>
          <a:bodyPr/>
          <a:lstStyle/>
          <a:p>
            <a:endParaRPr lang="es-ES"/>
          </a:p>
        </p:txBody>
      </p:sp>
      <p:sp>
        <p:nvSpPr>
          <p:cNvPr id="5" name="Marcador de número de diapositiva 4"/>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36306586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40771E8B-6CA5-40B2-8038-0E112F3DAC1C}" type="datetimeFigureOut">
              <a:rPr lang="es-ES" smtClean="0"/>
              <a:t>28/03/2023</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3682375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40771E8B-6CA5-40B2-8038-0E112F3DAC1C}" type="datetimeFigureOut">
              <a:rPr lang="es-ES" smtClean="0"/>
              <a:t>28/03/2023</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13604498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40771E8B-6CA5-40B2-8038-0E112F3DAC1C}" type="datetimeFigureOut">
              <a:rPr lang="es-ES" smtClean="0"/>
              <a:t>28/03/2023</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3836035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771E8B-6CA5-40B2-8038-0E112F3DAC1C}" type="datetimeFigureOut">
              <a:rPr lang="es-ES" smtClean="0"/>
              <a:t>28/03/2023</a:t>
            </a:fld>
            <a:endParaRPr lang="es-ES"/>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1556C4-DFC3-4611-A7CC-780699185E26}" type="slidenum">
              <a:rPr lang="es-ES" smtClean="0"/>
              <a:t>‹Nº›</a:t>
            </a:fld>
            <a:endParaRPr lang="es-ES"/>
          </a:p>
        </p:txBody>
      </p:sp>
    </p:spTree>
    <p:extLst>
      <p:ext uri="{BB962C8B-B14F-4D97-AF65-F5344CB8AC3E}">
        <p14:creationId xmlns:p14="http://schemas.microsoft.com/office/powerpoint/2010/main" val="29331189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Layout" Target="../slideLayouts/slideLayout2.xml"/><Relationship Id="rId1" Type="http://schemas.openxmlformats.org/officeDocument/2006/relationships/video" Target="https://www.youtube.com/embed/mGQ6wdnJtMg?feature=oembed"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hyperlink" Target="https://es.wikipedia.org/wiki/Huelga_general" TargetMode="External"/><Relationship Id="rId3" Type="http://schemas.openxmlformats.org/officeDocument/2006/relationships/hyperlink" Target="https://es.wikipedia.org/wiki/Revoluci%C3%B3n_tunecina#cite_note-Ben_Brick-5" TargetMode="External"/><Relationship Id="rId7" Type="http://schemas.openxmlformats.org/officeDocument/2006/relationships/hyperlink" Target="https://es.wikipedia.org/wiki/2011" TargetMode="External"/><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hyperlink" Target="https://es.wikipedia.org/wiki/2010" TargetMode="External"/><Relationship Id="rId5" Type="http://schemas.openxmlformats.org/officeDocument/2006/relationships/hyperlink" Target="https://es.wikipedia.org/wiki/Diciembre" TargetMode="External"/><Relationship Id="rId4" Type="http://schemas.openxmlformats.org/officeDocument/2006/relationships/hyperlink" Target="https://es.wikipedia.org/wiki/Revoluci%C3%B3n_tunecina#cite_note-6" TargetMode="External"/><Relationship Id="rId9" Type="http://schemas.openxmlformats.org/officeDocument/2006/relationships/hyperlink" Target="https://es.wikipedia.org/wiki/14_de_enero"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2.xml"/><Relationship Id="rId1" Type="http://schemas.openxmlformats.org/officeDocument/2006/relationships/video" Target="https://www.youtube.com/embed/0N7FqHPx9y8?feature=oembed"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slideLayout" Target="../slideLayouts/slideLayout2.xml"/><Relationship Id="rId1" Type="http://schemas.openxmlformats.org/officeDocument/2006/relationships/video" Target="https://www.youtube.com/embed/FhseJE6roco?feature=oembed"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1520B01-A2E4-41C2-8A8F-7683F25089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p:cNvSpPr>
            <a:spLocks noGrp="1"/>
          </p:cNvSpPr>
          <p:nvPr>
            <p:ph type="ctrTitle"/>
          </p:nvPr>
        </p:nvSpPr>
        <p:spPr>
          <a:xfrm>
            <a:off x="4354513" y="841375"/>
            <a:ext cx="3505200" cy="3114698"/>
          </a:xfrm>
        </p:spPr>
        <p:txBody>
          <a:bodyPr>
            <a:normAutofit/>
          </a:bodyPr>
          <a:lstStyle/>
          <a:p>
            <a:r>
              <a:rPr lang="es-ES" sz="4300" dirty="0">
                <a:solidFill>
                  <a:schemeClr val="bg1"/>
                </a:solidFill>
                <a:latin typeface="Angsana New"/>
                <a:cs typeface="Calibri Light"/>
              </a:rPr>
              <a:t>COLEGIO DE BACHILLERES PLNTEL 8 CUAJIMALPA</a:t>
            </a:r>
            <a:br>
              <a:rPr lang="es-ES" sz="4300" dirty="0">
                <a:latin typeface="Angsana New"/>
                <a:cs typeface="Calibri Light"/>
              </a:rPr>
            </a:br>
            <a:endParaRPr lang="es-ES" sz="4300">
              <a:solidFill>
                <a:schemeClr val="bg1"/>
              </a:solidFill>
              <a:latin typeface="Angsana New"/>
              <a:cs typeface="Calibri Light"/>
            </a:endParaRPr>
          </a:p>
        </p:txBody>
      </p:sp>
      <p:sp>
        <p:nvSpPr>
          <p:cNvPr id="3" name="Subtítulo 2"/>
          <p:cNvSpPr>
            <a:spLocks noGrp="1"/>
          </p:cNvSpPr>
          <p:nvPr>
            <p:ph type="subTitle" idx="1"/>
          </p:nvPr>
        </p:nvSpPr>
        <p:spPr>
          <a:xfrm>
            <a:off x="4354513" y="3632582"/>
            <a:ext cx="3506264" cy="3109351"/>
          </a:xfrm>
        </p:spPr>
        <p:txBody>
          <a:bodyPr vert="horz" lIns="91440" tIns="45720" rIns="91440" bIns="45720" rtlCol="0" anchor="t">
            <a:normAutofit/>
          </a:bodyPr>
          <a:lstStyle/>
          <a:p>
            <a:r>
              <a:rPr lang="es-ES" sz="2000" dirty="0">
                <a:solidFill>
                  <a:schemeClr val="bg1"/>
                </a:solidFill>
                <a:cs typeface="Calibri"/>
              </a:rPr>
              <a:t>I</a:t>
            </a:r>
            <a:r>
              <a:rPr lang="es-ES" sz="2000" dirty="0">
                <a:solidFill>
                  <a:schemeClr val="bg1"/>
                </a:solidFill>
                <a:latin typeface="Angsana New"/>
                <a:cs typeface="Calibri"/>
              </a:rPr>
              <a:t>RVING URIEL CALZADA GARCIA</a:t>
            </a:r>
          </a:p>
          <a:p>
            <a:r>
              <a:rPr lang="es-ES" sz="2000" dirty="0">
                <a:solidFill>
                  <a:schemeClr val="bg1"/>
                </a:solidFill>
                <a:latin typeface="Angsana New"/>
                <a:cs typeface="Calibri"/>
              </a:rPr>
              <a:t>JOSHUA CALEB MORENO SEGURA</a:t>
            </a:r>
          </a:p>
          <a:p>
            <a:r>
              <a:rPr lang="es-ES" sz="2000" dirty="0">
                <a:solidFill>
                  <a:schemeClr val="bg1"/>
                </a:solidFill>
                <a:latin typeface="Angsana New"/>
                <a:cs typeface="Calibri"/>
              </a:rPr>
              <a:t>AMANDA DANIELA GONZALES CORTEZ </a:t>
            </a:r>
          </a:p>
          <a:p>
            <a:r>
              <a:rPr lang="es-ES" sz="2000" dirty="0">
                <a:solidFill>
                  <a:schemeClr val="bg1"/>
                </a:solidFill>
                <a:latin typeface="Angsana New"/>
                <a:cs typeface="Calibri"/>
              </a:rPr>
              <a:t>YERETZI REYES GARCIA</a:t>
            </a:r>
          </a:p>
          <a:p>
            <a:r>
              <a:rPr lang="es-ES" sz="2000" dirty="0">
                <a:solidFill>
                  <a:schemeClr val="bg1"/>
                </a:solidFill>
                <a:latin typeface="Angsana New"/>
                <a:cs typeface="Calibri"/>
              </a:rPr>
              <a:t>KEVIN LUNA GARCIA</a:t>
            </a:r>
          </a:p>
          <a:p>
            <a:r>
              <a:rPr lang="es-ES" sz="2000" dirty="0">
                <a:solidFill>
                  <a:schemeClr val="bg1"/>
                </a:solidFill>
                <a:latin typeface="Angsana New"/>
                <a:cs typeface="Calibri"/>
              </a:rPr>
              <a:t>DANIEL</a:t>
            </a:r>
          </a:p>
          <a:p>
            <a:r>
              <a:rPr lang="es-ES" sz="3600" dirty="0">
                <a:solidFill>
                  <a:schemeClr val="bg1"/>
                </a:solidFill>
                <a:latin typeface="Angsana New"/>
                <a:cs typeface="Calibri"/>
              </a:rPr>
              <a:t>METZLI</a:t>
            </a:r>
          </a:p>
          <a:p>
            <a:endParaRPr lang="es-ES" sz="1100" dirty="0">
              <a:solidFill>
                <a:schemeClr val="bg1"/>
              </a:solidFill>
              <a:latin typeface="Angsana New"/>
              <a:cs typeface="Calibri"/>
            </a:endParaRPr>
          </a:p>
          <a:p>
            <a:endParaRPr lang="es-ES" sz="1100" dirty="0">
              <a:solidFill>
                <a:schemeClr val="bg1"/>
              </a:solidFill>
              <a:latin typeface="Angsana New"/>
              <a:cs typeface="Calibri"/>
            </a:endParaRPr>
          </a:p>
        </p:txBody>
      </p:sp>
      <p:grpSp>
        <p:nvGrpSpPr>
          <p:cNvPr id="14" name="Group 13">
            <a:extLst>
              <a:ext uri="{FF2B5EF4-FFF2-40B4-BE49-F238E27FC236}">
                <a16:creationId xmlns:a16="http://schemas.microsoft.com/office/drawing/2014/main" id="{1F634C0A-A487-42AF-8DFD-4DAD62FE92B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4087640" cy="6858000"/>
            <a:chOff x="1" y="0"/>
            <a:chExt cx="4087640" cy="6858000"/>
          </a:xfrm>
          <a:effectLst>
            <a:outerShdw blurRad="381000" dist="152400" algn="ctr" rotWithShape="0">
              <a:srgbClr val="000000">
                <a:alpha val="10000"/>
              </a:srgbClr>
            </a:outerShdw>
          </a:effectLst>
        </p:grpSpPr>
        <p:sp>
          <p:nvSpPr>
            <p:cNvPr id="15" name="Freeform: Shape 14">
              <a:extLst>
                <a:ext uri="{FF2B5EF4-FFF2-40B4-BE49-F238E27FC236}">
                  <a16:creationId xmlns:a16="http://schemas.microsoft.com/office/drawing/2014/main" id="{7412B137-E115-42F2-8CF9-67E40B5D2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3986041" cy="6858000"/>
            </a:xfrm>
            <a:custGeom>
              <a:avLst/>
              <a:gdLst>
                <a:gd name="connsiteX0" fmla="*/ 0 w 3986041"/>
                <a:gd name="connsiteY0" fmla="*/ 0 h 6858000"/>
                <a:gd name="connsiteX1" fmla="*/ 3066495 w 3986041"/>
                <a:gd name="connsiteY1" fmla="*/ 0 h 6858000"/>
                <a:gd name="connsiteX2" fmla="*/ 3427241 w 3986041"/>
                <a:gd name="connsiteY2" fmla="*/ 1211943 h 6858000"/>
                <a:gd name="connsiteX3" fmla="*/ 3986041 w 3986041"/>
                <a:gd name="connsiteY3" fmla="*/ 4122057 h 6858000"/>
                <a:gd name="connsiteX4" fmla="*/ 3751724 w 3986041"/>
                <a:gd name="connsiteY4" fmla="*/ 6858000 h 6858000"/>
                <a:gd name="connsiteX5" fmla="*/ 0 w 3986041"/>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86041" h="6858000">
                  <a:moveTo>
                    <a:pt x="0" y="0"/>
                  </a:moveTo>
                  <a:lnTo>
                    <a:pt x="3066495" y="0"/>
                  </a:lnTo>
                  <a:lnTo>
                    <a:pt x="3427241" y="1211943"/>
                  </a:lnTo>
                  <a:lnTo>
                    <a:pt x="3986041" y="4122057"/>
                  </a:lnTo>
                  <a:lnTo>
                    <a:pt x="3751724" y="6858000"/>
                  </a:lnTo>
                  <a:lnTo>
                    <a:pt x="0" y="6858000"/>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0779E94B-3A8C-4695-9DA1-2EDEFB170B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7" name="Imagen 7" descr="Imagen que contiene tabla, tazón&#10;&#10;Descripción generada automáticamente">
            <a:extLst>
              <a:ext uri="{FF2B5EF4-FFF2-40B4-BE49-F238E27FC236}">
                <a16:creationId xmlns:a16="http://schemas.microsoft.com/office/drawing/2014/main" id="{7E5B9328-B9AF-AE53-4F25-772366350AED}"/>
              </a:ext>
            </a:extLst>
          </p:cNvPr>
          <p:cNvPicPr>
            <a:picLocks noChangeAspect="1"/>
          </p:cNvPicPr>
          <p:nvPr/>
        </p:nvPicPr>
        <p:blipFill rotWithShape="1">
          <a:blip r:embed="rId2"/>
          <a:srcRect l="20939" r="22802" b="-1"/>
          <a:stretch/>
        </p:blipFill>
        <p:spPr>
          <a:xfrm>
            <a:off x="20" y="10"/>
            <a:ext cx="3910064" cy="6857990"/>
          </a:xfrm>
          <a:custGeom>
            <a:avLst/>
            <a:gdLst/>
            <a:ahLst/>
            <a:cxnLst/>
            <a:rect l="l" t="t" r="r" b="b"/>
            <a:pathLst>
              <a:path w="3910084" h="6858000">
                <a:moveTo>
                  <a:pt x="0" y="0"/>
                </a:moveTo>
                <a:lnTo>
                  <a:pt x="2996382" y="0"/>
                </a:lnTo>
                <a:lnTo>
                  <a:pt x="3563333" y="1750276"/>
                </a:lnTo>
                <a:lnTo>
                  <a:pt x="3910084" y="6054385"/>
                </a:lnTo>
                <a:lnTo>
                  <a:pt x="3791309" y="6858000"/>
                </a:lnTo>
                <a:lnTo>
                  <a:pt x="0" y="6858000"/>
                </a:lnTo>
                <a:close/>
              </a:path>
            </a:pathLst>
          </a:custGeom>
        </p:spPr>
      </p:pic>
      <p:grpSp>
        <p:nvGrpSpPr>
          <p:cNvPr id="18" name="Group 17">
            <a:extLst>
              <a:ext uri="{FF2B5EF4-FFF2-40B4-BE49-F238E27FC236}">
                <a16:creationId xmlns:a16="http://schemas.microsoft.com/office/drawing/2014/main" id="{066EE5A2-0D35-4D6A-A5C7-1CA91F740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48589" y="0"/>
            <a:ext cx="1339053" cy="6858000"/>
            <a:chOff x="2661507" y="0"/>
            <a:chExt cx="1339053" cy="6858000"/>
          </a:xfrm>
        </p:grpSpPr>
        <p:sp>
          <p:nvSpPr>
            <p:cNvPr id="19" name="Freeform: Shape 18">
              <a:extLst>
                <a:ext uri="{FF2B5EF4-FFF2-40B4-BE49-F238E27FC236}">
                  <a16:creationId xmlns:a16="http://schemas.microsoft.com/office/drawing/2014/main" id="{4DFBB771-C61C-4F38-ABBB-98A2D8476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61507"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A2432BD6-3DCC-4397-BD7F-3FE84F321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61507"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2" name="Group 21">
            <a:extLst>
              <a:ext uri="{FF2B5EF4-FFF2-40B4-BE49-F238E27FC236}">
                <a16:creationId xmlns:a16="http://schemas.microsoft.com/office/drawing/2014/main" id="{56AA1647-0DA6-4A17-B3E1-95D61BD5471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8104360" y="0"/>
            <a:ext cx="4087640" cy="6858000"/>
            <a:chOff x="1" y="0"/>
            <a:chExt cx="4087640" cy="6858000"/>
          </a:xfrm>
          <a:effectLst>
            <a:outerShdw blurRad="381000" dist="152400" algn="ctr" rotWithShape="0">
              <a:srgbClr val="000000">
                <a:alpha val="10000"/>
              </a:srgbClr>
            </a:outerShdw>
          </a:effectLst>
        </p:grpSpPr>
        <p:sp>
          <p:nvSpPr>
            <p:cNvPr id="23" name="Freeform: Shape 22">
              <a:extLst>
                <a:ext uri="{FF2B5EF4-FFF2-40B4-BE49-F238E27FC236}">
                  <a16:creationId xmlns:a16="http://schemas.microsoft.com/office/drawing/2014/main" id="{1F1D8352-2F00-4057-8781-E455C455B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3986041" cy="6858000"/>
            </a:xfrm>
            <a:custGeom>
              <a:avLst/>
              <a:gdLst>
                <a:gd name="connsiteX0" fmla="*/ 0 w 3986041"/>
                <a:gd name="connsiteY0" fmla="*/ 0 h 6858000"/>
                <a:gd name="connsiteX1" fmla="*/ 3066495 w 3986041"/>
                <a:gd name="connsiteY1" fmla="*/ 0 h 6858000"/>
                <a:gd name="connsiteX2" fmla="*/ 3427241 w 3986041"/>
                <a:gd name="connsiteY2" fmla="*/ 1211943 h 6858000"/>
                <a:gd name="connsiteX3" fmla="*/ 3986041 w 3986041"/>
                <a:gd name="connsiteY3" fmla="*/ 4122057 h 6858000"/>
                <a:gd name="connsiteX4" fmla="*/ 3751724 w 3986041"/>
                <a:gd name="connsiteY4" fmla="*/ 6858000 h 6858000"/>
                <a:gd name="connsiteX5" fmla="*/ 0 w 3986041"/>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86041" h="6858000">
                  <a:moveTo>
                    <a:pt x="0" y="0"/>
                  </a:moveTo>
                  <a:lnTo>
                    <a:pt x="3066495" y="0"/>
                  </a:lnTo>
                  <a:lnTo>
                    <a:pt x="3427241" y="1211943"/>
                  </a:lnTo>
                  <a:lnTo>
                    <a:pt x="3986041" y="4122057"/>
                  </a:lnTo>
                  <a:lnTo>
                    <a:pt x="3751724" y="6858000"/>
                  </a:lnTo>
                  <a:lnTo>
                    <a:pt x="0" y="6858000"/>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3BE70D92-7E07-4A6F-BD82-729F71C268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4" name="Imagen 4" descr="Icono&#10;&#10;Descripción generada automáticamente">
            <a:extLst>
              <a:ext uri="{FF2B5EF4-FFF2-40B4-BE49-F238E27FC236}">
                <a16:creationId xmlns:a16="http://schemas.microsoft.com/office/drawing/2014/main" id="{08C8393E-9101-0334-F13A-A4A41C1C2E78}"/>
              </a:ext>
            </a:extLst>
          </p:cNvPr>
          <p:cNvPicPr>
            <a:picLocks noChangeAspect="1"/>
          </p:cNvPicPr>
          <p:nvPr/>
        </p:nvPicPr>
        <p:blipFill rotWithShape="1">
          <a:blip r:embed="rId4"/>
          <a:srcRect l="19447" r="23792"/>
          <a:stretch/>
        </p:blipFill>
        <p:spPr>
          <a:xfrm>
            <a:off x="8281916" y="1"/>
            <a:ext cx="3910084" cy="6858000"/>
          </a:xfrm>
          <a:custGeom>
            <a:avLst/>
            <a:gdLst/>
            <a:ahLst/>
            <a:cxnLst/>
            <a:rect l="l" t="t" r="r" b="b"/>
            <a:pathLst>
              <a:path w="3910084" h="6858000">
                <a:moveTo>
                  <a:pt x="118775" y="0"/>
                </a:moveTo>
                <a:lnTo>
                  <a:pt x="3910084" y="0"/>
                </a:lnTo>
                <a:lnTo>
                  <a:pt x="3910084" y="6858000"/>
                </a:lnTo>
                <a:lnTo>
                  <a:pt x="913702" y="6858000"/>
                </a:lnTo>
                <a:lnTo>
                  <a:pt x="346751" y="5107724"/>
                </a:lnTo>
                <a:lnTo>
                  <a:pt x="0" y="803615"/>
                </a:lnTo>
                <a:close/>
              </a:path>
            </a:pathLst>
          </a:custGeom>
        </p:spPr>
      </p:pic>
      <p:grpSp>
        <p:nvGrpSpPr>
          <p:cNvPr id="26" name="Group 25">
            <a:extLst>
              <a:ext uri="{FF2B5EF4-FFF2-40B4-BE49-F238E27FC236}">
                <a16:creationId xmlns:a16="http://schemas.microsoft.com/office/drawing/2014/main" id="{08D20F07-CD49-4F17-BC00-9429DA80C50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8104359" y="-2"/>
            <a:ext cx="1339053" cy="6858000"/>
            <a:chOff x="2661507" y="0"/>
            <a:chExt cx="1339053" cy="6858000"/>
          </a:xfrm>
          <a:effectLst>
            <a:outerShdw blurRad="381000" dist="152400" dir="10800000" algn="r" rotWithShape="0">
              <a:prstClr val="black">
                <a:alpha val="10000"/>
              </a:prstClr>
            </a:outerShdw>
          </a:effectLst>
        </p:grpSpPr>
        <p:sp>
          <p:nvSpPr>
            <p:cNvPr id="27" name="Freeform: Shape 26">
              <a:extLst>
                <a:ext uri="{FF2B5EF4-FFF2-40B4-BE49-F238E27FC236}">
                  <a16:creationId xmlns:a16="http://schemas.microsoft.com/office/drawing/2014/main" id="{11F66703-4D0D-42DF-8150-991FE9F86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61507"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Shape 27">
              <a:extLst>
                <a:ext uri="{FF2B5EF4-FFF2-40B4-BE49-F238E27FC236}">
                  <a16:creationId xmlns:a16="http://schemas.microsoft.com/office/drawing/2014/main" id="{E96840F9-95E6-4C98-BFE4-21B5954236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61507"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5" name="CuadroTexto 4">
            <a:extLst>
              <a:ext uri="{FF2B5EF4-FFF2-40B4-BE49-F238E27FC236}">
                <a16:creationId xmlns:a16="http://schemas.microsoft.com/office/drawing/2014/main" id="{C7D75BAA-A7EB-A1ED-4FA5-B4B540FA2DEA}"/>
              </a:ext>
            </a:extLst>
          </p:cNvPr>
          <p:cNvSpPr txBox="1"/>
          <p:nvPr/>
        </p:nvSpPr>
        <p:spPr>
          <a:xfrm>
            <a:off x="7940648" y="3544186"/>
            <a:ext cx="4669766" cy="331829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s-ES"/>
          </a:p>
        </p:txBody>
      </p:sp>
    </p:spTree>
    <p:extLst>
      <p:ext uri="{BB962C8B-B14F-4D97-AF65-F5344CB8AC3E}">
        <p14:creationId xmlns:p14="http://schemas.microsoft.com/office/powerpoint/2010/main" val="24062731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9AD1108-8A7A-0B1A-7200-8F38B10238D7}"/>
              </a:ext>
            </a:extLst>
          </p:cNvPr>
          <p:cNvSpPr>
            <a:spLocks noGrp="1"/>
          </p:cNvSpPr>
          <p:nvPr>
            <p:ph type="title"/>
          </p:nvPr>
        </p:nvSpPr>
        <p:spPr>
          <a:xfrm>
            <a:off x="481013" y="3752849"/>
            <a:ext cx="3290887" cy="2452687"/>
          </a:xfrm>
        </p:spPr>
        <p:txBody>
          <a:bodyPr anchor="ctr">
            <a:normAutofit/>
          </a:bodyPr>
          <a:lstStyle/>
          <a:p>
            <a:r>
              <a:rPr lang="es-ES" sz="3600" dirty="0">
                <a:cs typeface="Calibri Light"/>
              </a:rPr>
              <a:t>WEB 2.0 (CREACION DE YOU TUBE)</a:t>
            </a:r>
            <a:endParaRPr lang="es-ES" sz="3600" dirty="0"/>
          </a:p>
        </p:txBody>
      </p:sp>
      <p:pic>
        <p:nvPicPr>
          <p:cNvPr id="7" name="Imagen 7" descr="Logotipo&#10;&#10;Descripción generada automáticamente">
            <a:extLst>
              <a:ext uri="{FF2B5EF4-FFF2-40B4-BE49-F238E27FC236}">
                <a16:creationId xmlns:a16="http://schemas.microsoft.com/office/drawing/2014/main" id="{1A13506B-50AA-EFB6-85B6-C54C7A59CE10}"/>
              </a:ext>
            </a:extLst>
          </p:cNvPr>
          <p:cNvPicPr>
            <a:picLocks noChangeAspect="1"/>
          </p:cNvPicPr>
          <p:nvPr/>
        </p:nvPicPr>
        <p:blipFill rotWithShape="1">
          <a:blip r:embed="rId2"/>
          <a:srcRect t="27065" b="27340"/>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6" name="Marcador de contenido 5">
            <a:extLst>
              <a:ext uri="{FF2B5EF4-FFF2-40B4-BE49-F238E27FC236}">
                <a16:creationId xmlns:a16="http://schemas.microsoft.com/office/drawing/2014/main" id="{413913D4-66F9-614D-00BA-01DFCD83A9FB}"/>
              </a:ext>
            </a:extLst>
          </p:cNvPr>
          <p:cNvSpPr>
            <a:spLocks noGrp="1"/>
          </p:cNvSpPr>
          <p:nvPr>
            <p:ph idx="1"/>
          </p:nvPr>
        </p:nvSpPr>
        <p:spPr>
          <a:xfrm>
            <a:off x="4223982" y="3752850"/>
            <a:ext cx="7485413" cy="2452687"/>
          </a:xfrm>
        </p:spPr>
        <p:txBody>
          <a:bodyPr vert="horz" lIns="91440" tIns="45720" rIns="91440" bIns="45720" rtlCol="0" anchor="ctr">
            <a:normAutofit/>
          </a:bodyPr>
          <a:lstStyle/>
          <a:p>
            <a:r>
              <a:rPr lang="es-ES" sz="1800">
                <a:latin typeface="Angsana New"/>
                <a:ea typeface="+mn-lt"/>
                <a:cs typeface="+mn-lt"/>
              </a:rPr>
              <a:t>YouTube fue fundado por </a:t>
            </a:r>
            <a:r>
              <a:rPr lang="es-ES" sz="1800" b="1">
                <a:latin typeface="Angsana New"/>
                <a:ea typeface="+mn-lt"/>
                <a:cs typeface="+mn-lt"/>
              </a:rPr>
              <a:t>Chad Hurley, Steve Chen y Jawed Karim</a:t>
            </a:r>
            <a:r>
              <a:rPr lang="es-ES" sz="1800">
                <a:latin typeface="Angsana New"/>
                <a:ea typeface="+mn-lt"/>
                <a:cs typeface="+mn-lt"/>
              </a:rPr>
              <a:t>. Estos eran trabajadores de PayPal en aquel momento, y consiguieron el dominio del sitio www.youtube.com a mediados de febrero de 2005 </a:t>
            </a:r>
            <a:r>
              <a:rPr lang="es-ES" sz="1800" b="1">
                <a:latin typeface="Angsana New"/>
                <a:ea typeface="+mn-lt"/>
                <a:cs typeface="+mn-lt"/>
              </a:rPr>
              <a:t>YouTube </a:t>
            </a:r>
            <a:r>
              <a:rPr lang="es-ES" sz="1800">
                <a:latin typeface="Angsana New"/>
                <a:ea typeface="+mn-lt"/>
                <a:cs typeface="+mn-lt"/>
              </a:rPr>
              <a:t>es un sitio Web que permite a sus usuarios subir vídeos para que otros puedan consumirlos en cualquier momento y de manera Online. Realmente, es una especie de televisión a la carta por Internet. .</a:t>
            </a:r>
          </a:p>
          <a:p>
            <a:endParaRPr lang="es-ES" sz="1800">
              <a:latin typeface="Angsana New"/>
              <a:cs typeface="Calibri"/>
            </a:endParaRPr>
          </a:p>
        </p:txBody>
      </p:sp>
    </p:spTree>
    <p:extLst>
      <p:ext uri="{BB962C8B-B14F-4D97-AF65-F5344CB8AC3E}">
        <p14:creationId xmlns:p14="http://schemas.microsoft.com/office/powerpoint/2010/main" val="2319062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900" decel="100000" fill="hold"/>
                                        <p:tgtEl>
                                          <p:spTgt spid="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1" presetClass="emph" presetSubtype="2" fill="hold" nodeType="clickEffect">
                                  <p:stCondLst>
                                    <p:cond delay="0"/>
                                  </p:stCondLst>
                                  <p:childTnLst>
                                    <p:animClr clrSpc="rgb" dir="cw">
                                      <p:cBhvr>
                                        <p:cTn id="14" dur="2000" fill="hold"/>
                                        <p:tgtEl>
                                          <p:spTgt spid="2"/>
                                        </p:tgtEl>
                                        <p:attrNameLst>
                                          <p:attrName>fillcolor</p:attrName>
                                        </p:attrNameLst>
                                      </p:cBhvr>
                                      <p:to>
                                        <a:schemeClr val="accent2"/>
                                      </p:to>
                                    </p:animClr>
                                    <p:set>
                                      <p:cBhvr>
                                        <p:cTn id="15" dur="2000" fill="hold"/>
                                        <p:tgtEl>
                                          <p:spTgt spid="2"/>
                                        </p:tgtEl>
                                        <p:attrNameLst>
                                          <p:attrName>fill.type</p:attrName>
                                        </p:attrNameLst>
                                      </p:cBhvr>
                                      <p:to>
                                        <p:strVal val="solid"/>
                                      </p:to>
                                    </p:set>
                                    <p:set>
                                      <p:cBhvr>
                                        <p:cTn id="16" dur="2000" fill="hold"/>
                                        <p:tgtEl>
                                          <p:spTgt spid="2"/>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42A512B5-6031-8A2C-8D9B-D74256EEC1F8}"/>
              </a:ext>
            </a:extLst>
          </p:cNvPr>
          <p:cNvSpPr>
            <a:spLocks noGrp="1"/>
          </p:cNvSpPr>
          <p:nvPr>
            <p:ph type="title"/>
          </p:nvPr>
        </p:nvSpPr>
        <p:spPr>
          <a:xfrm>
            <a:off x="908454" y="1360481"/>
            <a:ext cx="4605340" cy="2387600"/>
          </a:xfrm>
        </p:spPr>
        <p:txBody>
          <a:bodyPr vert="horz" lIns="91440" tIns="45720" rIns="91440" bIns="45720" rtlCol="0" anchor="b">
            <a:normAutofit/>
          </a:bodyPr>
          <a:lstStyle/>
          <a:p>
            <a:r>
              <a:rPr lang="en-US" sz="5000" kern="1200">
                <a:solidFill>
                  <a:schemeClr val="bg1"/>
                </a:solidFill>
                <a:latin typeface="+mj-lt"/>
                <a:ea typeface="+mj-ea"/>
                <a:cs typeface="+mj-cs"/>
              </a:rPr>
              <a:t>WEB 3.0</a:t>
            </a:r>
          </a:p>
        </p:txBody>
      </p:sp>
      <p:pic>
        <p:nvPicPr>
          <p:cNvPr id="4" name="Elementos multimedia en línea 3" title="¿Qué es la WEB 3.0? - EXPLICADO en 4 MINUTOS | Ac2ality">
            <a:hlinkClick r:id="" action="ppaction://media"/>
            <a:extLst>
              <a:ext uri="{FF2B5EF4-FFF2-40B4-BE49-F238E27FC236}">
                <a16:creationId xmlns:a16="http://schemas.microsoft.com/office/drawing/2014/main" id="{2C03A593-153E-8B12-790B-B6F00068ADE2}"/>
              </a:ext>
            </a:extLst>
          </p:cNvPr>
          <p:cNvPicPr>
            <a:picLocks noGrp="1" noRot="1" noChangeAspect="1"/>
          </p:cNvPicPr>
          <p:nvPr>
            <p:ph idx="1"/>
            <a:videoFile r:link="rId1"/>
          </p:nvPr>
        </p:nvPicPr>
        <p:blipFill>
          <a:blip r:embed="rId3">
            <a:alphaModFix/>
          </a:blip>
          <a:stretch>
            <a:fillRect/>
          </a:stretch>
        </p:blipFill>
        <p:spPr>
          <a:xfrm>
            <a:off x="5800734" y="1209975"/>
            <a:ext cx="5917401" cy="4438050"/>
          </a:xfrm>
          <a:prstGeom prst="rect">
            <a:avLst/>
          </a:prstGeom>
        </p:spPr>
      </p:pic>
      <p:sp>
        <p:nvSpPr>
          <p:cNvPr id="11" name="Rectangle 10">
            <a:extLst>
              <a:ext uri="{FF2B5EF4-FFF2-40B4-BE49-F238E27FC236}">
                <a16:creationId xmlns:a16="http://schemas.microsoft.com/office/drawing/2014/main" id="{D84C2E9E-0B5D-4B5F-9A1F-70EBDCE390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2461" y="1197769"/>
            <a:ext cx="10987078"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0225997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ítulo 1">
            <a:extLst>
              <a:ext uri="{FF2B5EF4-FFF2-40B4-BE49-F238E27FC236}">
                <a16:creationId xmlns:a16="http://schemas.microsoft.com/office/drawing/2014/main" id="{7677EB26-3CB5-4C7B-8E8B-37FB62DCA358}"/>
              </a:ext>
            </a:extLst>
          </p:cNvPr>
          <p:cNvSpPr>
            <a:spLocks noGrp="1"/>
          </p:cNvSpPr>
          <p:nvPr>
            <p:ph type="title"/>
          </p:nvPr>
        </p:nvSpPr>
        <p:spPr>
          <a:xfrm>
            <a:off x="838200" y="448721"/>
            <a:ext cx="4707671" cy="1225650"/>
          </a:xfrm>
        </p:spPr>
        <p:txBody>
          <a:bodyPr anchor="b">
            <a:normAutofit/>
          </a:bodyPr>
          <a:lstStyle/>
          <a:p>
            <a:r>
              <a:rPr lang="es-ES" sz="2700">
                <a:solidFill>
                  <a:schemeClr val="bg1"/>
                </a:solidFill>
                <a:cs typeface="Calibri Light"/>
              </a:rPr>
              <a:t>WEB 3.0 (</a:t>
            </a:r>
            <a:r>
              <a:rPr lang="es-ES" sz="2700">
                <a:solidFill>
                  <a:schemeClr val="bg1"/>
                </a:solidFill>
                <a:ea typeface="+mj-lt"/>
                <a:cs typeface="+mj-lt"/>
              </a:rPr>
              <a:t>el acuerdo de paz entre Colombia y la guerrilla de la farc)</a:t>
            </a:r>
          </a:p>
        </p:txBody>
      </p:sp>
      <p:cxnSp>
        <p:nvCxnSpPr>
          <p:cNvPr id="11" name="Straight Connector 10">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305CE91A-A216-64C0-6BFB-72732223A2D1}"/>
              </a:ext>
            </a:extLst>
          </p:cNvPr>
          <p:cNvSpPr>
            <a:spLocks noGrp="1"/>
          </p:cNvSpPr>
          <p:nvPr>
            <p:ph idx="1"/>
          </p:nvPr>
        </p:nvSpPr>
        <p:spPr>
          <a:xfrm>
            <a:off x="897769" y="1909192"/>
            <a:ext cx="4586513" cy="3647710"/>
          </a:xfrm>
        </p:spPr>
        <p:txBody>
          <a:bodyPr vert="horz" lIns="91440" tIns="45720" rIns="91440" bIns="45720" rtlCol="0">
            <a:normAutofit/>
          </a:bodyPr>
          <a:lstStyle/>
          <a:p>
            <a:r>
              <a:rPr lang="es-ES" sz="2000">
                <a:solidFill>
                  <a:schemeClr val="bg1"/>
                </a:solidFill>
                <a:latin typeface="Angsana New"/>
                <a:ea typeface="+mn-lt"/>
                <a:cs typeface="+mn-lt"/>
              </a:rPr>
              <a:t>se comprometieron a darles sus armas a naciones unidas jueves 24 de febrero del 2016</a:t>
            </a:r>
            <a:endParaRPr lang="es-ES" sz="2000">
              <a:solidFill>
                <a:schemeClr val="bg1"/>
              </a:solidFill>
              <a:latin typeface="Angsana New"/>
              <a:cs typeface="Calibri" panose="020F0502020204030204"/>
            </a:endParaRPr>
          </a:p>
          <a:p>
            <a:br>
              <a:rPr lang="en-US" sz="2000">
                <a:solidFill>
                  <a:schemeClr val="bg1"/>
                </a:solidFill>
              </a:rPr>
            </a:br>
            <a:endParaRPr lang="en-US" sz="2000">
              <a:solidFill>
                <a:schemeClr val="bg1"/>
              </a:solidFill>
            </a:endParaRPr>
          </a:p>
        </p:txBody>
      </p:sp>
      <p:cxnSp>
        <p:nvCxnSpPr>
          <p:cNvPr id="13" name="Straight Connector 12">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4" name="Imagen 4">
            <a:extLst>
              <a:ext uri="{FF2B5EF4-FFF2-40B4-BE49-F238E27FC236}">
                <a16:creationId xmlns:a16="http://schemas.microsoft.com/office/drawing/2014/main" id="{2214441B-3141-93E7-B395-6EC47708213A}"/>
              </a:ext>
            </a:extLst>
          </p:cNvPr>
          <p:cNvPicPr>
            <a:picLocks noChangeAspect="1"/>
          </p:cNvPicPr>
          <p:nvPr/>
        </p:nvPicPr>
        <p:blipFill>
          <a:blip r:embed="rId2"/>
          <a:stretch>
            <a:fillRect/>
          </a:stretch>
        </p:blipFill>
        <p:spPr>
          <a:xfrm>
            <a:off x="6525453" y="1714870"/>
            <a:ext cx="5666547" cy="3428260"/>
          </a:xfrm>
          <a:prstGeom prst="rect">
            <a:avLst/>
          </a:prstGeom>
        </p:spPr>
      </p:pic>
    </p:spTree>
    <p:extLst>
      <p:ext uri="{BB962C8B-B14F-4D97-AF65-F5344CB8AC3E}">
        <p14:creationId xmlns:p14="http://schemas.microsoft.com/office/powerpoint/2010/main" val="297360632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8" presetClass="emph" presetSubtype="0" fill="hold" grpId="0" nodeType="clickEffect">
                                  <p:stCondLst>
                                    <p:cond delay="0"/>
                                  </p:stCondLst>
                                  <p:childTnLst>
                                    <p:animRot by="21600000">
                                      <p:cBhvr>
                                        <p:cTn id="11" dur="2000" fill="hold"/>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14">
            <a:extLst>
              <a:ext uri="{FF2B5EF4-FFF2-40B4-BE49-F238E27FC236}">
                <a16:creationId xmlns:a16="http://schemas.microsoft.com/office/drawing/2014/main" id="{4E2ED6F9-63C3-4A8D-9BB4-1EA62533B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6" name="Rectangle 16">
            <a:extLst>
              <a:ext uri="{FF2B5EF4-FFF2-40B4-BE49-F238E27FC236}">
                <a16:creationId xmlns:a16="http://schemas.microsoft.com/office/drawing/2014/main" id="{6D72081E-AD41-4FBB-B02B-698A68DBCA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421890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EC747080-C7B6-5B0F-D02E-ECF674A7E028}"/>
              </a:ext>
            </a:extLst>
          </p:cNvPr>
          <p:cNvSpPr>
            <a:spLocks noGrp="1"/>
          </p:cNvSpPr>
          <p:nvPr>
            <p:ph type="title"/>
          </p:nvPr>
        </p:nvSpPr>
        <p:spPr>
          <a:xfrm>
            <a:off x="1051560" y="4495466"/>
            <a:ext cx="3611880" cy="1536192"/>
          </a:xfrm>
        </p:spPr>
        <p:txBody>
          <a:bodyPr>
            <a:normAutofit/>
          </a:bodyPr>
          <a:lstStyle/>
          <a:p>
            <a:r>
              <a:rPr lang="es-ES" sz="2500">
                <a:cs typeface="Calibri Light"/>
              </a:rPr>
              <a:t>WEB 3.0 (</a:t>
            </a:r>
            <a:r>
              <a:rPr lang="es-ES" sz="2500">
                <a:ea typeface="+mj-lt"/>
                <a:cs typeface="+mj-lt"/>
              </a:rPr>
              <a:t>23 de enero del 2011 la rebelión de Túnez se extiende a Egipto con fuertes protestas)</a:t>
            </a:r>
          </a:p>
        </p:txBody>
      </p:sp>
      <p:pic>
        <p:nvPicPr>
          <p:cNvPr id="4" name="Imagen 4" descr="Una multitud de gente&#10;&#10;Descripción generada automáticamente">
            <a:extLst>
              <a:ext uri="{FF2B5EF4-FFF2-40B4-BE49-F238E27FC236}">
                <a16:creationId xmlns:a16="http://schemas.microsoft.com/office/drawing/2014/main" id="{94C4B862-755F-C318-ADFD-4DBB170594C0}"/>
              </a:ext>
            </a:extLst>
          </p:cNvPr>
          <p:cNvPicPr>
            <a:picLocks noChangeAspect="1"/>
          </p:cNvPicPr>
          <p:nvPr/>
        </p:nvPicPr>
        <p:blipFill rotWithShape="1">
          <a:blip r:embed="rId2"/>
          <a:srcRect t="20903" b="19528"/>
          <a:stretch/>
        </p:blipFill>
        <p:spPr>
          <a:xfrm>
            <a:off x="20" y="10"/>
            <a:ext cx="12191980" cy="3994473"/>
          </a:xfrm>
          <a:prstGeom prst="rect">
            <a:avLst/>
          </a:prstGeom>
        </p:spPr>
      </p:pic>
      <p:sp>
        <p:nvSpPr>
          <p:cNvPr id="27" name="Rectangle 18">
            <a:extLst>
              <a:ext uri="{FF2B5EF4-FFF2-40B4-BE49-F238E27FC236}">
                <a16:creationId xmlns:a16="http://schemas.microsoft.com/office/drawing/2014/main" id="{716248AD-805F-41BF-9B57-FC53E5B32F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491151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8" name="Rectangle 20">
            <a:extLst>
              <a:ext uri="{FF2B5EF4-FFF2-40B4-BE49-F238E27FC236}">
                <a16:creationId xmlns:a16="http://schemas.microsoft.com/office/drawing/2014/main" id="{1F82758F-B2B3-4F0A-BB90-4BFFEDD166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525441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FF7783D3-4427-5682-DFF4-6C219DF63431}"/>
              </a:ext>
            </a:extLst>
          </p:cNvPr>
          <p:cNvSpPr>
            <a:spLocks noGrp="1"/>
          </p:cNvSpPr>
          <p:nvPr>
            <p:ph idx="1"/>
          </p:nvPr>
        </p:nvSpPr>
        <p:spPr>
          <a:xfrm>
            <a:off x="5295826" y="4495466"/>
            <a:ext cx="6061022" cy="1536192"/>
          </a:xfrm>
        </p:spPr>
        <p:txBody>
          <a:bodyPr vert="horz" lIns="91440" tIns="45720" rIns="91440" bIns="45720" rtlCol="0" anchor="ctr">
            <a:normAutofit/>
          </a:bodyPr>
          <a:lstStyle/>
          <a:p>
            <a:r>
              <a:rPr lang="es-ES" sz="1500">
                <a:latin typeface="Angsana New"/>
                <a:ea typeface="+mn-lt"/>
                <a:cs typeface="+mn-lt"/>
              </a:rPr>
              <a:t>La </a:t>
            </a:r>
            <a:r>
              <a:rPr lang="es-ES" sz="1500" b="1">
                <a:latin typeface="Angsana New"/>
                <a:ea typeface="+mn-lt"/>
                <a:cs typeface="+mn-lt"/>
              </a:rPr>
              <a:t>Revolución tunecina</a:t>
            </a:r>
            <a:r>
              <a:rPr lang="es-ES" sz="1500">
                <a:latin typeface="Angsana New"/>
                <a:ea typeface="+mn-lt"/>
                <a:cs typeface="+mn-lt"/>
              </a:rPr>
              <a:t> (en árabe : الثورة التونسية; en francés: </a:t>
            </a:r>
            <a:r>
              <a:rPr lang="es-ES" sz="1500" i="1">
                <a:latin typeface="Angsana New"/>
                <a:ea typeface="+mn-lt"/>
                <a:cs typeface="+mn-lt"/>
              </a:rPr>
              <a:t>Révolution tunisienne</a:t>
            </a:r>
            <a:r>
              <a:rPr lang="es-ES" sz="1500">
                <a:latin typeface="Angsana New"/>
                <a:ea typeface="+mn-lt"/>
                <a:cs typeface="+mn-lt"/>
              </a:rPr>
              <a:t>) a veces llamada </a:t>
            </a:r>
            <a:r>
              <a:rPr lang="es-ES" sz="1500" b="1">
                <a:latin typeface="Angsana New"/>
                <a:ea typeface="+mn-lt"/>
                <a:cs typeface="+mn-lt"/>
              </a:rPr>
              <a:t>Revolución del Jazmín</a:t>
            </a:r>
            <a:r>
              <a:rPr lang="es-ES" sz="1500">
                <a:latin typeface="Angsana New"/>
                <a:ea typeface="+mn-lt"/>
                <a:cs typeface="+mn-lt"/>
              </a:rPr>
              <a:t> (ثورة الياسمين; </a:t>
            </a:r>
            <a:r>
              <a:rPr lang="es-ES" sz="1500" i="1">
                <a:latin typeface="Angsana New"/>
                <a:ea typeface="+mn-lt"/>
                <a:cs typeface="+mn-lt"/>
              </a:rPr>
              <a:t>Révolution de jasmin</a:t>
            </a:r>
            <a:r>
              <a:rPr lang="es-ES" sz="1500">
                <a:latin typeface="Angsana New"/>
                <a:ea typeface="+mn-lt"/>
                <a:cs typeface="+mn-lt"/>
              </a:rPr>
              <a:t>), </a:t>
            </a:r>
            <a:r>
              <a:rPr lang="es-ES" sz="1500" b="1">
                <a:latin typeface="Angsana New"/>
                <a:ea typeface="+mn-lt"/>
                <a:cs typeface="+mn-lt"/>
              </a:rPr>
              <a:t>Intifada de idi Bouzid</a:t>
            </a:r>
            <a:r>
              <a:rPr lang="es-ES" sz="1500">
                <a:latin typeface="Angsana New"/>
                <a:ea typeface="+mn-lt"/>
                <a:cs typeface="+mn-lt"/>
              </a:rPr>
              <a:t> (</a:t>
            </a:r>
            <a:r>
              <a:rPr lang="es-ES" sz="1500" i="1">
                <a:latin typeface="Angsana New"/>
                <a:ea typeface="+mn-lt"/>
                <a:cs typeface="+mn-lt"/>
              </a:rPr>
              <a:t>Sidi Bouzid intifada</a:t>
            </a:r>
            <a:r>
              <a:rPr lang="es-ES" sz="1500">
                <a:latin typeface="Angsana New"/>
                <a:ea typeface="+mn-lt"/>
                <a:cs typeface="+mn-lt"/>
              </a:rPr>
              <a:t>; سيدي بوزيد الانتفاضة)</a:t>
            </a:r>
            <a:r>
              <a:rPr lang="es-ES" sz="1500" baseline="30000">
                <a:latin typeface="Angsana New"/>
                <a:ea typeface="+mn-lt"/>
                <a:cs typeface="+mn-lt"/>
                <a:hlinkClick r:id="rId3">
                  <a:extLst>
                    <a:ext uri="{A12FA001-AC4F-418D-AE19-62706E023703}">
                      <ahyp:hlinkClr xmlns:ahyp="http://schemas.microsoft.com/office/drawing/2018/hyperlinkcolor" val="tx"/>
                    </a:ext>
                  </a:extLst>
                </a:hlinkClick>
              </a:rPr>
              <a:t>5</a:t>
            </a:r>
            <a:r>
              <a:rPr lang="es-ES" sz="1500">
                <a:latin typeface="Angsana New"/>
                <a:ea typeface="+mn-lt"/>
                <a:cs typeface="+mn-lt"/>
              </a:rPr>
              <a:t> </a:t>
            </a:r>
            <a:r>
              <a:rPr lang="es-ES" sz="1500" baseline="30000">
                <a:latin typeface="Angsana New"/>
                <a:ea typeface="+mn-lt"/>
                <a:cs typeface="+mn-lt"/>
                <a:hlinkClick r:id="rId4">
                  <a:extLst>
                    <a:ext uri="{A12FA001-AC4F-418D-AE19-62706E023703}">
                      <ahyp:hlinkClr xmlns:ahyp="http://schemas.microsoft.com/office/drawing/2018/hyperlinkcolor" val="tx"/>
                    </a:ext>
                  </a:extLst>
                </a:hlinkClick>
              </a:rPr>
              <a:t>6</a:t>
            </a:r>
            <a:r>
              <a:rPr lang="es-ES" sz="1500">
                <a:latin typeface="Angsana New"/>
                <a:ea typeface="+mn-lt"/>
                <a:cs typeface="+mn-lt"/>
              </a:rPr>
              <a:t> o, más comúnmente entre la población tunecina, </a:t>
            </a:r>
            <a:r>
              <a:rPr lang="es-ES" sz="1500" b="1">
                <a:latin typeface="Angsana New"/>
                <a:ea typeface="+mn-lt"/>
                <a:cs typeface="+mn-lt"/>
              </a:rPr>
              <a:t>Revolución de la Dignidad</a:t>
            </a:r>
            <a:r>
              <a:rPr lang="es-ES" sz="1500">
                <a:latin typeface="Angsana New"/>
                <a:ea typeface="+mn-lt"/>
                <a:cs typeface="+mn-lt"/>
              </a:rPr>
              <a:t> (</a:t>
            </a:r>
            <a:r>
              <a:rPr lang="es-ES" sz="1500" i="1">
                <a:latin typeface="Angsana New"/>
                <a:ea typeface="+mn-lt"/>
                <a:cs typeface="+mn-lt"/>
              </a:rPr>
              <a:t>Révolution de la dignité</a:t>
            </a:r>
            <a:r>
              <a:rPr lang="es-ES" sz="1500">
                <a:latin typeface="Angsana New"/>
                <a:ea typeface="+mn-lt"/>
                <a:cs typeface="+mn-lt"/>
              </a:rPr>
              <a:t>; ثورة الكرامة) es como se conoce a una intensa campaña de resistencia civil  ocurrida en Túnez a partir de </a:t>
            </a:r>
            <a:r>
              <a:rPr lang="es-ES" sz="1500">
                <a:latin typeface="Angsana New"/>
                <a:ea typeface="+mn-lt"/>
                <a:cs typeface="+mn-lt"/>
                <a:hlinkClick r:id="rId5">
                  <a:extLst>
                    <a:ext uri="{A12FA001-AC4F-418D-AE19-62706E023703}">
                      <ahyp:hlinkClr xmlns:ahyp="http://schemas.microsoft.com/office/drawing/2018/hyperlinkcolor" val="tx"/>
                    </a:ext>
                  </a:extLst>
                </a:hlinkClick>
              </a:rPr>
              <a:t>diciembre</a:t>
            </a:r>
            <a:r>
              <a:rPr lang="es-ES" sz="1500">
                <a:latin typeface="Angsana New"/>
                <a:ea typeface="+mn-lt"/>
                <a:cs typeface="+mn-lt"/>
              </a:rPr>
              <a:t> de </a:t>
            </a:r>
            <a:r>
              <a:rPr lang="es-ES" sz="1500">
                <a:latin typeface="Angsana New"/>
                <a:ea typeface="+mn-lt"/>
                <a:cs typeface="+mn-lt"/>
                <a:hlinkClick r:id="rId6">
                  <a:extLst>
                    <a:ext uri="{A12FA001-AC4F-418D-AE19-62706E023703}">
                      <ahyp:hlinkClr xmlns:ahyp="http://schemas.microsoft.com/office/drawing/2018/hyperlinkcolor" val="tx"/>
                    </a:ext>
                  </a:extLst>
                </a:hlinkClick>
              </a:rPr>
              <a:t>2010</a:t>
            </a:r>
            <a:r>
              <a:rPr lang="es-ES" sz="1500">
                <a:latin typeface="Angsana New"/>
                <a:ea typeface="+mn-lt"/>
                <a:cs typeface="+mn-lt"/>
              </a:rPr>
              <a:t> y que se extendió a lo largo del año </a:t>
            </a:r>
            <a:r>
              <a:rPr lang="es-ES" sz="1500">
                <a:latin typeface="Angsana New"/>
                <a:ea typeface="+mn-lt"/>
                <a:cs typeface="+mn-lt"/>
                <a:hlinkClick r:id="rId7">
                  <a:extLst>
                    <a:ext uri="{A12FA001-AC4F-418D-AE19-62706E023703}">
                      <ahyp:hlinkClr xmlns:ahyp="http://schemas.microsoft.com/office/drawing/2018/hyperlinkcolor" val="tx"/>
                    </a:ext>
                  </a:extLst>
                </a:hlinkClick>
              </a:rPr>
              <a:t>2011</a:t>
            </a:r>
            <a:r>
              <a:rPr lang="es-ES" sz="1500">
                <a:latin typeface="Angsana New"/>
                <a:ea typeface="+mn-lt"/>
                <a:cs typeface="+mn-lt"/>
              </a:rPr>
              <a:t>, bajo la forma de manifestaciones masivas y </a:t>
            </a:r>
            <a:r>
              <a:rPr lang="es-ES" sz="1500">
                <a:latin typeface="Angsana New"/>
                <a:ea typeface="+mn-lt"/>
                <a:cs typeface="+mn-lt"/>
                <a:hlinkClick r:id="rId8">
                  <a:extLst>
                    <a:ext uri="{A12FA001-AC4F-418D-AE19-62706E023703}">
                      <ahyp:hlinkClr xmlns:ahyp="http://schemas.microsoft.com/office/drawing/2018/hyperlinkcolor" val="tx"/>
                    </a:ext>
                  </a:extLst>
                </a:hlinkClick>
              </a:rPr>
              <a:t>huelga  generales</a:t>
            </a:r>
            <a:r>
              <a:rPr lang="es-ES" sz="1500">
                <a:latin typeface="Angsana New"/>
                <a:ea typeface="+mn-lt"/>
                <a:cs typeface="+mn-lt"/>
              </a:rPr>
              <a:t>. Las protestas, en gran medida pacíficas y de carácter laico, sentaron un precedente decisivo para el mundo árabe cuando, el </a:t>
            </a:r>
            <a:r>
              <a:rPr lang="es-ES" sz="1500">
                <a:latin typeface="Angsana New"/>
                <a:ea typeface="+mn-lt"/>
                <a:cs typeface="+mn-lt"/>
                <a:hlinkClick r:id="rId9">
                  <a:extLst>
                    <a:ext uri="{A12FA001-AC4F-418D-AE19-62706E023703}">
                      <ahyp:hlinkClr xmlns:ahyp="http://schemas.microsoft.com/office/drawing/2018/hyperlinkcolor" val="tx"/>
                    </a:ext>
                  </a:extLst>
                </a:hlinkClick>
              </a:rPr>
              <a:t>14 de enero</a:t>
            </a:r>
            <a:r>
              <a:rPr lang="es-ES" sz="1500">
                <a:latin typeface="Angsana New"/>
                <a:ea typeface="+mn-lt"/>
                <a:cs typeface="+mn-lt"/>
              </a:rPr>
              <a:t> de </a:t>
            </a:r>
            <a:r>
              <a:rPr lang="es-ES" sz="1500">
                <a:latin typeface="Angsana New"/>
                <a:ea typeface="+mn-lt"/>
                <a:cs typeface="+mn-lt"/>
                <a:hlinkClick r:id="rId7">
                  <a:extLst>
                    <a:ext uri="{A12FA001-AC4F-418D-AE19-62706E023703}">
                      <ahyp:hlinkClr xmlns:ahyp="http://schemas.microsoft.com/office/drawing/2018/hyperlinkcolor" val="tx"/>
                    </a:ext>
                  </a:extLst>
                </a:hlinkClick>
              </a:rPr>
              <a:t>2011</a:t>
            </a:r>
          </a:p>
          <a:p>
            <a:endParaRPr lang="es-ES" sz="1500">
              <a:latin typeface="Angsana New"/>
              <a:cs typeface="Calibri"/>
            </a:endParaRPr>
          </a:p>
        </p:txBody>
      </p:sp>
    </p:spTree>
    <p:extLst>
      <p:ext uri="{BB962C8B-B14F-4D97-AF65-F5344CB8AC3E}">
        <p14:creationId xmlns:p14="http://schemas.microsoft.com/office/powerpoint/2010/main" val="218394387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mph" presetSubtype="2" fill="hold" grpId="0" nodeType="clickEffect">
                                  <p:stCondLst>
                                    <p:cond delay="0"/>
                                  </p:stCondLst>
                                  <p:childTnLst>
                                    <p:animClr clrSpc="rgb" dir="cw">
                                      <p:cBhvr override="childStyle">
                                        <p:cTn id="12" dur="2000" fill="hold"/>
                                        <p:tgtEl>
                                          <p:spTgt spid="2"/>
                                        </p:tgtEl>
                                        <p:attrNameLst>
                                          <p:attrName>style.color</p:attrName>
                                        </p:attrNameLst>
                                      </p:cBhvr>
                                      <p:to>
                                        <a:schemeClr val="accent2"/>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19B460D3-573C-A76C-DEE4-C49CB1B989F9}"/>
              </a:ext>
            </a:extLst>
          </p:cNvPr>
          <p:cNvSpPr>
            <a:spLocks noGrp="1"/>
          </p:cNvSpPr>
          <p:nvPr>
            <p:ph type="title"/>
          </p:nvPr>
        </p:nvSpPr>
        <p:spPr>
          <a:xfrm>
            <a:off x="6234865" y="568517"/>
            <a:ext cx="5248221" cy="1067209"/>
          </a:xfrm>
        </p:spPr>
        <p:txBody>
          <a:bodyPr>
            <a:normAutofit/>
          </a:bodyPr>
          <a:lstStyle/>
          <a:p>
            <a:r>
              <a:rPr lang="es-ES" sz="3400" dirty="0">
                <a:solidFill>
                  <a:schemeClr val="bg1"/>
                </a:solidFill>
                <a:latin typeface="Angsana New"/>
                <a:cs typeface="Calibri Light"/>
              </a:rPr>
              <a:t>WEB 3.0 (MUNDIAL FRANCIA 2014)</a:t>
            </a:r>
            <a:endParaRPr lang="es-ES" sz="3400" dirty="0">
              <a:solidFill>
                <a:schemeClr val="bg1"/>
              </a:solidFill>
              <a:latin typeface="Angsana New"/>
              <a:cs typeface="Angsana New"/>
            </a:endParaRPr>
          </a:p>
        </p:txBody>
      </p:sp>
      <p:pic>
        <p:nvPicPr>
          <p:cNvPr id="4" name="Imagen 4">
            <a:extLst>
              <a:ext uri="{FF2B5EF4-FFF2-40B4-BE49-F238E27FC236}">
                <a16:creationId xmlns:a16="http://schemas.microsoft.com/office/drawing/2014/main" id="{E40BFBEF-CC97-5DC3-8263-EA6148CB2A50}"/>
              </a:ext>
            </a:extLst>
          </p:cNvPr>
          <p:cNvPicPr>
            <a:picLocks noChangeAspect="1"/>
          </p:cNvPicPr>
          <p:nvPr/>
        </p:nvPicPr>
        <p:blipFill rotWithShape="1">
          <a:blip r:embed="rId2"/>
          <a:srcRect l="2286" r="-3" b="-3"/>
          <a:stretch/>
        </p:blipFill>
        <p:spPr>
          <a:xfrm>
            <a:off x="739959" y="1095407"/>
            <a:ext cx="4754947" cy="4754947"/>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ln w="28575">
            <a:noFill/>
          </a:ln>
        </p:spPr>
      </p:pic>
      <p:grpSp>
        <p:nvGrpSpPr>
          <p:cNvPr id="11" name="Group 10">
            <a:extLst>
              <a:ext uri="{FF2B5EF4-FFF2-40B4-BE49-F238E27FC236}">
                <a16:creationId xmlns:a16="http://schemas.microsoft.com/office/drawing/2014/main" id="{B894EFA8-F425-4D19-A94B-445388B31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2" name="Freeform: Shape 11">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3" name="Freeform: Shape 12">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3" name="Marcador de contenido 2">
            <a:extLst>
              <a:ext uri="{FF2B5EF4-FFF2-40B4-BE49-F238E27FC236}">
                <a16:creationId xmlns:a16="http://schemas.microsoft.com/office/drawing/2014/main" id="{3B737B6E-AA51-B07B-DCFE-FF0F11F9FDC8}"/>
              </a:ext>
            </a:extLst>
          </p:cNvPr>
          <p:cNvSpPr>
            <a:spLocks noGrp="1"/>
          </p:cNvSpPr>
          <p:nvPr>
            <p:ph idx="1"/>
          </p:nvPr>
        </p:nvSpPr>
        <p:spPr>
          <a:xfrm>
            <a:off x="6234868" y="1820369"/>
            <a:ext cx="5217173" cy="4351338"/>
          </a:xfrm>
        </p:spPr>
        <p:txBody>
          <a:bodyPr vert="horz" lIns="91440" tIns="45720" rIns="91440" bIns="45720" rtlCol="0">
            <a:normAutofit/>
          </a:bodyPr>
          <a:lstStyle/>
          <a:p>
            <a:r>
              <a:rPr lang="es-ES">
                <a:solidFill>
                  <a:schemeClr val="bg1"/>
                </a:solidFill>
                <a:latin typeface="Angsana New"/>
                <a:ea typeface="+mn-lt"/>
                <a:cs typeface="+mn-lt"/>
              </a:rPr>
              <a:t>Desde un principio, esta Copa Mundial de la FIFA™ prometía ser especial. Al ser albergada por un país que ha llegado a representar lo mejor del fútbol, la 20ª edición de la máxima competición del deporte rey no podía ser como las demás. Y efectivamente, no defraudó a nadie. El Mundial de Brasil 2014 resultó extraordinario en muy diversos aspectos, con estadios abarrotados y un público apasionado que tuvo el placer de asistir a choques emocionantes, sorpresas y una cifra récord de goles.</a:t>
            </a:r>
          </a:p>
          <a:p>
            <a:endParaRPr lang="es-ES">
              <a:solidFill>
                <a:schemeClr val="bg1"/>
              </a:solidFill>
              <a:latin typeface="Angsana New"/>
              <a:cs typeface="Calibri"/>
            </a:endParaRPr>
          </a:p>
        </p:txBody>
      </p:sp>
      <p:grpSp>
        <p:nvGrpSpPr>
          <p:cNvPr id="15"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16" name="Freeform: Shape 15">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049255060"/>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mph" presetSubtype="0" grpId="0" nodeType="clickEffect">
                                  <p:stCondLst>
                                    <p:cond delay="0"/>
                                  </p:stCondLst>
                                  <p:childTnLst>
                                    <p:set>
                                      <p:cBhvr>
                                        <p:cTn id="11" dur="indefinite"/>
                                        <p:tgtEl>
                                          <p:spTgt spid="2"/>
                                        </p:tgtEl>
                                        <p:attrNameLst>
                                          <p:attrName>style.opacity</p:attrName>
                                        </p:attrNameLst>
                                      </p:cBhvr>
                                      <p:to>
                                        <p:strVal val="0.5"/>
                                      </p:to>
                                    </p:set>
                                    <p:animEffect filter="image" prLst="opacity: 0.5">
                                      <p:cBhvr rctx="IE">
                                        <p:cTn id="12" dur="indefinite"/>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A25ED6"/>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EEAFA72-E2F2-8740-6726-089ACB47D1EB}"/>
              </a:ext>
            </a:extLst>
          </p:cNvPr>
          <p:cNvSpPr>
            <a:spLocks noGrp="1"/>
          </p:cNvSpPr>
          <p:nvPr>
            <p:ph type="title"/>
          </p:nvPr>
        </p:nvSpPr>
        <p:spPr/>
        <p:txBody>
          <a:bodyPr>
            <a:normAutofit fontScale="90000"/>
          </a:bodyPr>
          <a:lstStyle/>
          <a:p>
            <a:br>
              <a:rPr lang="es-ES" dirty="0">
                <a:cs typeface="Calibri Light"/>
              </a:rPr>
            </a:br>
            <a:br>
              <a:rPr lang="es-ES" dirty="0">
                <a:cs typeface="Calibri Light"/>
              </a:rPr>
            </a:br>
            <a:br>
              <a:rPr lang="es-ES" dirty="0">
                <a:cs typeface="Calibri Light"/>
              </a:rPr>
            </a:br>
            <a:br>
              <a:rPr lang="es-ES" dirty="0">
                <a:cs typeface="Calibri Light"/>
              </a:rPr>
            </a:br>
            <a:r>
              <a:rPr lang="es-ES" sz="5400" dirty="0">
                <a:latin typeface="Angsana New"/>
                <a:cs typeface="Calibri Light"/>
              </a:rPr>
              <a:t>KEVIN LUNA GARCIA</a:t>
            </a:r>
            <a:r>
              <a:rPr lang="es-ES" dirty="0">
                <a:cs typeface="Calibri Light"/>
              </a:rPr>
              <a:t> </a:t>
            </a:r>
            <a:br>
              <a:rPr lang="es-ES" dirty="0">
                <a:cs typeface="Calibri Light"/>
              </a:rPr>
            </a:br>
            <a:br>
              <a:rPr lang="es-ES" dirty="0">
                <a:cs typeface="Calibri Light"/>
              </a:rPr>
            </a:br>
            <a:br>
              <a:rPr lang="es-ES" dirty="0">
                <a:cs typeface="Calibri Light"/>
              </a:rPr>
            </a:br>
            <a:endParaRPr lang="es-ES">
              <a:cs typeface="Calibri Light"/>
            </a:endParaRPr>
          </a:p>
        </p:txBody>
      </p:sp>
      <p:pic>
        <p:nvPicPr>
          <p:cNvPr id="4" name="Imagen 4">
            <a:extLst>
              <a:ext uri="{FF2B5EF4-FFF2-40B4-BE49-F238E27FC236}">
                <a16:creationId xmlns:a16="http://schemas.microsoft.com/office/drawing/2014/main" id="{CEFCD4DB-BD43-B96E-CF87-BD79A1B64013}"/>
              </a:ext>
            </a:extLst>
          </p:cNvPr>
          <p:cNvPicPr>
            <a:picLocks noGrp="1" noChangeAspect="1"/>
          </p:cNvPicPr>
          <p:nvPr>
            <p:ph idx="1"/>
          </p:nvPr>
        </p:nvPicPr>
        <p:blipFill>
          <a:blip r:embed="rId2"/>
          <a:stretch>
            <a:fillRect/>
          </a:stretch>
        </p:blipFill>
        <p:spPr>
          <a:xfrm>
            <a:off x="9820814" y="77354"/>
            <a:ext cx="2312598" cy="2154447"/>
          </a:xfrm>
        </p:spPr>
      </p:pic>
      <p:pic>
        <p:nvPicPr>
          <p:cNvPr id="5" name="Imagen 5">
            <a:extLst>
              <a:ext uri="{FF2B5EF4-FFF2-40B4-BE49-F238E27FC236}">
                <a16:creationId xmlns:a16="http://schemas.microsoft.com/office/drawing/2014/main" id="{F93EFF25-5CEB-9105-FB68-162D629E201E}"/>
              </a:ext>
            </a:extLst>
          </p:cNvPr>
          <p:cNvPicPr>
            <a:picLocks noChangeAspect="1"/>
          </p:cNvPicPr>
          <p:nvPr/>
        </p:nvPicPr>
        <p:blipFill>
          <a:blip r:embed="rId3"/>
          <a:stretch>
            <a:fillRect/>
          </a:stretch>
        </p:blipFill>
        <p:spPr>
          <a:xfrm>
            <a:off x="6981645" y="73325"/>
            <a:ext cx="2743200" cy="2153729"/>
          </a:xfrm>
          <a:prstGeom prst="rect">
            <a:avLst/>
          </a:prstGeom>
        </p:spPr>
      </p:pic>
      <p:pic>
        <p:nvPicPr>
          <p:cNvPr id="6" name="Imagen 6" descr="Interfaz de usuario gráfica, Aplicación, Tabla, Excel&#10;&#10;Descripción generada automáticamente">
            <a:extLst>
              <a:ext uri="{FF2B5EF4-FFF2-40B4-BE49-F238E27FC236}">
                <a16:creationId xmlns:a16="http://schemas.microsoft.com/office/drawing/2014/main" id="{791ABE45-4689-35F7-4246-B9F3554185AD}"/>
              </a:ext>
            </a:extLst>
          </p:cNvPr>
          <p:cNvPicPr>
            <a:picLocks noChangeAspect="1"/>
          </p:cNvPicPr>
          <p:nvPr/>
        </p:nvPicPr>
        <p:blipFill>
          <a:blip r:embed="rId4"/>
          <a:stretch>
            <a:fillRect/>
          </a:stretch>
        </p:blipFill>
        <p:spPr>
          <a:xfrm>
            <a:off x="66136" y="2324329"/>
            <a:ext cx="12074105" cy="4480966"/>
          </a:xfrm>
          <a:prstGeom prst="rect">
            <a:avLst/>
          </a:prstGeom>
        </p:spPr>
      </p:pic>
    </p:spTree>
    <p:extLst>
      <p:ext uri="{BB962C8B-B14F-4D97-AF65-F5344CB8AC3E}">
        <p14:creationId xmlns:p14="http://schemas.microsoft.com/office/powerpoint/2010/main" val="27426272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flipV="1">
            <a:off x="1524000" y="217549"/>
            <a:ext cx="9144000" cy="99682"/>
          </a:xfrm>
        </p:spPr>
        <p:txBody>
          <a:bodyPr>
            <a:normAutofit fontScale="90000"/>
          </a:bodyPr>
          <a:lstStyle/>
          <a:p>
            <a:br>
              <a:rPr lang="es-ES" sz="2800" dirty="0">
                <a:cs typeface="Calibri Light"/>
              </a:rPr>
            </a:br>
            <a:endParaRPr lang="es-ES" sz="1800" dirty="0">
              <a:cs typeface="Calibri Light"/>
            </a:endParaRPr>
          </a:p>
        </p:txBody>
      </p:sp>
      <p:sp>
        <p:nvSpPr>
          <p:cNvPr id="3" name="Subtítulo 2"/>
          <p:cNvSpPr>
            <a:spLocks noGrp="1"/>
          </p:cNvSpPr>
          <p:nvPr>
            <p:ph type="subTitle" idx="1"/>
          </p:nvPr>
        </p:nvSpPr>
        <p:spPr>
          <a:xfrm>
            <a:off x="1524000" y="597171"/>
            <a:ext cx="9144000" cy="3222894"/>
          </a:xfrm>
        </p:spPr>
        <p:txBody>
          <a:bodyPr vert="horz" lIns="91440" tIns="45720" rIns="91440" bIns="45720" rtlCol="0" anchor="t">
            <a:noAutofit/>
          </a:bodyPr>
          <a:lstStyle/>
          <a:p>
            <a:r>
              <a:rPr lang="es-ES" sz="2000" dirty="0">
                <a:latin typeface="Angsana New"/>
                <a:cs typeface="Calibri"/>
              </a:rPr>
              <a:t>INDICE </a:t>
            </a:r>
          </a:p>
          <a:p>
            <a:r>
              <a:rPr lang="es-ES" sz="2000" dirty="0">
                <a:latin typeface="Angsana New"/>
                <a:cs typeface="Calibri"/>
              </a:rPr>
              <a:t>WEB 1.0   </a:t>
            </a:r>
          </a:p>
          <a:p>
            <a:r>
              <a:rPr lang="es-ES" sz="2000" dirty="0">
                <a:latin typeface="Angsana New"/>
                <a:cs typeface="Calibri"/>
              </a:rPr>
              <a:t>WEB 1.0 (TORRES GEMELAS 2001)</a:t>
            </a:r>
            <a:endParaRPr lang="es-ES" sz="2000">
              <a:cs typeface="Calibri"/>
            </a:endParaRPr>
          </a:p>
          <a:p>
            <a:r>
              <a:rPr lang="es-ES" sz="2000" dirty="0">
                <a:latin typeface="Angsana New"/>
                <a:cs typeface="Calibri"/>
              </a:rPr>
              <a:t>WEB 1.0 (MUNDIAL FRANCIA 98)</a:t>
            </a:r>
          </a:p>
          <a:p>
            <a:r>
              <a:rPr lang="es-ES" sz="2000" dirty="0">
                <a:latin typeface="Angsana New"/>
                <a:cs typeface="Calibri"/>
              </a:rPr>
              <a:t>WEB 1.0 (MASACRE CULUMBINE 1999)</a:t>
            </a:r>
          </a:p>
          <a:p>
            <a:r>
              <a:rPr lang="es-ES" sz="2000" dirty="0">
                <a:latin typeface="Angsana New"/>
                <a:cs typeface="Calibri"/>
              </a:rPr>
              <a:t>WEB 2.0</a:t>
            </a:r>
          </a:p>
          <a:p>
            <a:r>
              <a:rPr lang="es-ES" sz="2000" dirty="0">
                <a:latin typeface="Angsana New"/>
                <a:cs typeface="Calibri"/>
              </a:rPr>
              <a:t>WEB 2.0 (MACROMEDIA)</a:t>
            </a:r>
          </a:p>
          <a:p>
            <a:r>
              <a:rPr lang="es-ES" sz="2000" dirty="0">
                <a:latin typeface="Angsana New"/>
                <a:cs typeface="Calibri"/>
              </a:rPr>
              <a:t>WEB 2.0 (CREACION DE WIKIPEDIA)</a:t>
            </a:r>
          </a:p>
          <a:p>
            <a:r>
              <a:rPr lang="es-ES" sz="2000" dirty="0">
                <a:latin typeface="Angsana New"/>
                <a:cs typeface="Calibri"/>
              </a:rPr>
              <a:t>WEB 2.0 (CREACION DE YOUTUBE)</a:t>
            </a:r>
          </a:p>
          <a:p>
            <a:r>
              <a:rPr lang="es-ES" sz="2000" dirty="0">
                <a:latin typeface="Angsana New"/>
                <a:cs typeface="Calibri"/>
              </a:rPr>
              <a:t>WEB 3.0</a:t>
            </a:r>
          </a:p>
          <a:p>
            <a:r>
              <a:rPr lang="es-ES" sz="2000" dirty="0">
                <a:latin typeface="Angsana New"/>
                <a:cs typeface="Calibri"/>
              </a:rPr>
              <a:t>WEB 3.0 (COLOMBIA Y FRAC)</a:t>
            </a:r>
          </a:p>
          <a:p>
            <a:r>
              <a:rPr lang="es-ES" sz="2000" dirty="0">
                <a:latin typeface="Angsana New"/>
                <a:cs typeface="Calibri"/>
              </a:rPr>
              <a:t>WEB 3.0 (TUNEZ SE EXTIENDE A EGIPTO</a:t>
            </a:r>
          </a:p>
          <a:p>
            <a:r>
              <a:rPr lang="es-ES" sz="2000" dirty="0">
                <a:latin typeface="Angsana New"/>
                <a:cs typeface="Calibri"/>
              </a:rPr>
              <a:t>WEB 3.0 (MUNDIAL BRASIL 2014)</a:t>
            </a:r>
          </a:p>
          <a:p>
            <a:r>
              <a:rPr lang="es-ES" sz="2000" dirty="0">
                <a:latin typeface="Angsana New"/>
                <a:cs typeface="Calibri"/>
              </a:rPr>
              <a:t>WEB 4.0</a:t>
            </a:r>
          </a:p>
        </p:txBody>
      </p:sp>
      <p:sp>
        <p:nvSpPr>
          <p:cNvPr id="5" name="CuadroTexto 4">
            <a:extLst>
              <a:ext uri="{FF2B5EF4-FFF2-40B4-BE49-F238E27FC236}">
                <a16:creationId xmlns:a16="http://schemas.microsoft.com/office/drawing/2014/main" id="{C7D75BAA-A7EB-A1ED-4FA5-B4B540FA2DEA}"/>
              </a:ext>
            </a:extLst>
          </p:cNvPr>
          <p:cNvSpPr txBox="1"/>
          <p:nvPr/>
        </p:nvSpPr>
        <p:spPr>
          <a:xfrm>
            <a:off x="7940648" y="3544186"/>
            <a:ext cx="4669766" cy="331829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s-ES"/>
          </a:p>
        </p:txBody>
      </p:sp>
    </p:spTree>
    <p:extLst>
      <p:ext uri="{BB962C8B-B14F-4D97-AF65-F5344CB8AC3E}">
        <p14:creationId xmlns:p14="http://schemas.microsoft.com/office/powerpoint/2010/main" val="11258736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0" name="Rectangle 21">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A3C54FD8-DC9A-28C2-B248-57E828DECD70}"/>
              </a:ext>
            </a:extLst>
          </p:cNvPr>
          <p:cNvSpPr>
            <a:spLocks noGrp="1"/>
          </p:cNvSpPr>
          <p:nvPr>
            <p:ph type="title"/>
          </p:nvPr>
        </p:nvSpPr>
        <p:spPr>
          <a:xfrm>
            <a:off x="908454" y="1360481"/>
            <a:ext cx="4605340" cy="2387600"/>
          </a:xfrm>
        </p:spPr>
        <p:txBody>
          <a:bodyPr vert="horz" lIns="91440" tIns="45720" rIns="91440" bIns="45720" rtlCol="0" anchor="b">
            <a:normAutofit/>
          </a:bodyPr>
          <a:lstStyle/>
          <a:p>
            <a:r>
              <a:rPr lang="en-US" sz="5000" kern="1200">
                <a:solidFill>
                  <a:schemeClr val="bg1"/>
                </a:solidFill>
                <a:latin typeface="+mj-lt"/>
                <a:ea typeface="+mj-ea"/>
                <a:cs typeface="+mj-cs"/>
              </a:rPr>
              <a:t>WEB 1.0</a:t>
            </a:r>
          </a:p>
        </p:txBody>
      </p:sp>
      <p:sp>
        <p:nvSpPr>
          <p:cNvPr id="3" name="Marcador de contenido 2">
            <a:extLst>
              <a:ext uri="{FF2B5EF4-FFF2-40B4-BE49-F238E27FC236}">
                <a16:creationId xmlns:a16="http://schemas.microsoft.com/office/drawing/2014/main" id="{938A67EE-BAB3-C6C0-836B-8EE1BEBCA2D9}"/>
              </a:ext>
            </a:extLst>
          </p:cNvPr>
          <p:cNvSpPr>
            <a:spLocks noGrp="1"/>
          </p:cNvSpPr>
          <p:nvPr>
            <p:ph idx="1"/>
          </p:nvPr>
        </p:nvSpPr>
        <p:spPr>
          <a:xfrm>
            <a:off x="908454" y="3840156"/>
            <a:ext cx="4605340" cy="1655762"/>
          </a:xfrm>
        </p:spPr>
        <p:txBody>
          <a:bodyPr vert="horz" lIns="91440" tIns="45720" rIns="91440" bIns="45720" rtlCol="0">
            <a:normAutofit/>
          </a:bodyPr>
          <a:lstStyle/>
          <a:p>
            <a:pPr marL="0" indent="0">
              <a:buNone/>
            </a:pPr>
            <a:r>
              <a:rPr lang="en-US" sz="2000" kern="1200">
                <a:solidFill>
                  <a:schemeClr val="bg1"/>
                </a:solidFill>
                <a:latin typeface="+mn-lt"/>
                <a:ea typeface="+mn-ea"/>
                <a:cs typeface="+mn-cs"/>
              </a:rPr>
              <a:t>.</a:t>
            </a:r>
          </a:p>
        </p:txBody>
      </p:sp>
      <p:pic>
        <p:nvPicPr>
          <p:cNvPr id="4" name="Elementos multimedia en línea 3" title="1-WEB 1.0 - CARACTERÍSTICAS">
            <a:hlinkClick r:id="" action="ppaction://media"/>
            <a:extLst>
              <a:ext uri="{FF2B5EF4-FFF2-40B4-BE49-F238E27FC236}">
                <a16:creationId xmlns:a16="http://schemas.microsoft.com/office/drawing/2014/main" id="{2905C46E-7297-B548-E3F7-961571C38E45}"/>
              </a:ext>
            </a:extLst>
          </p:cNvPr>
          <p:cNvPicPr>
            <a:picLocks noRot="1" noChangeAspect="1"/>
          </p:cNvPicPr>
          <p:nvPr>
            <a:videoFile r:link="rId1"/>
          </p:nvPr>
        </p:nvPicPr>
        <p:blipFill>
          <a:blip r:embed="rId3">
            <a:alphaModFix/>
          </a:blip>
          <a:stretch>
            <a:fillRect/>
          </a:stretch>
        </p:blipFill>
        <p:spPr>
          <a:xfrm>
            <a:off x="5800734" y="1209975"/>
            <a:ext cx="5917401" cy="4438050"/>
          </a:xfrm>
          <a:prstGeom prst="rect">
            <a:avLst/>
          </a:prstGeom>
        </p:spPr>
      </p:pic>
      <p:sp>
        <p:nvSpPr>
          <p:cNvPr id="51" name="Rectangle 23">
            <a:extLst>
              <a:ext uri="{FF2B5EF4-FFF2-40B4-BE49-F238E27FC236}">
                <a16:creationId xmlns:a16="http://schemas.microsoft.com/office/drawing/2014/main" id="{D84C2E9E-0B5D-4B5F-9A1F-70EBDCE390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2461" y="1197769"/>
            <a:ext cx="10987078"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53413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n 4" descr="Humo saliendo de la ciudad&#10;&#10;Descripción generada automáticamente">
            <a:extLst>
              <a:ext uri="{FF2B5EF4-FFF2-40B4-BE49-F238E27FC236}">
                <a16:creationId xmlns:a16="http://schemas.microsoft.com/office/drawing/2014/main" id="{FEFAA403-CC00-544E-FE23-CEB06382C6FF}"/>
              </a:ext>
            </a:extLst>
          </p:cNvPr>
          <p:cNvPicPr>
            <a:picLocks noChangeAspect="1"/>
          </p:cNvPicPr>
          <p:nvPr/>
        </p:nvPicPr>
        <p:blipFill rotWithShape="1">
          <a:blip r:embed="rId2"/>
          <a:srcRect t="5436"/>
          <a:stretch/>
        </p:blipFill>
        <p:spPr>
          <a:xfrm>
            <a:off x="1" y="10"/>
            <a:ext cx="9669642" cy="6857990"/>
          </a:xfrm>
          <a:prstGeom prst="rect">
            <a:avLst/>
          </a:prstGeom>
        </p:spPr>
      </p:pic>
      <p:sp>
        <p:nvSpPr>
          <p:cNvPr id="11"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14F2AA13-E7A9-D296-9193-F8CC5851524C}"/>
              </a:ext>
            </a:extLst>
          </p:cNvPr>
          <p:cNvSpPr>
            <a:spLocks noGrp="1"/>
          </p:cNvSpPr>
          <p:nvPr>
            <p:ph type="title"/>
          </p:nvPr>
        </p:nvSpPr>
        <p:spPr>
          <a:xfrm>
            <a:off x="7531610" y="365125"/>
            <a:ext cx="3822189" cy="1899912"/>
          </a:xfrm>
        </p:spPr>
        <p:txBody>
          <a:bodyPr>
            <a:normAutofit/>
          </a:bodyPr>
          <a:lstStyle/>
          <a:p>
            <a:r>
              <a:rPr lang="es-ES" sz="4000">
                <a:cs typeface="Calibri Light"/>
              </a:rPr>
              <a:t>WEB 1.0 (TORRES GEMELA 2001)</a:t>
            </a:r>
            <a:endParaRPr lang="es-ES" sz="4000"/>
          </a:p>
        </p:txBody>
      </p:sp>
      <p:sp>
        <p:nvSpPr>
          <p:cNvPr id="3" name="Marcador de contenido 2">
            <a:extLst>
              <a:ext uri="{FF2B5EF4-FFF2-40B4-BE49-F238E27FC236}">
                <a16:creationId xmlns:a16="http://schemas.microsoft.com/office/drawing/2014/main" id="{7383DE69-9C02-A754-0474-BED458491BBB}"/>
              </a:ext>
            </a:extLst>
          </p:cNvPr>
          <p:cNvSpPr>
            <a:spLocks noGrp="1"/>
          </p:cNvSpPr>
          <p:nvPr>
            <p:ph idx="1"/>
          </p:nvPr>
        </p:nvSpPr>
        <p:spPr>
          <a:xfrm>
            <a:off x="7531610" y="2434201"/>
            <a:ext cx="3822189" cy="3742762"/>
          </a:xfrm>
        </p:spPr>
        <p:txBody>
          <a:bodyPr vert="horz" lIns="91440" tIns="45720" rIns="91440" bIns="45720" rtlCol="0">
            <a:normAutofit/>
          </a:bodyPr>
          <a:lstStyle/>
          <a:p>
            <a:r>
              <a:rPr lang="es-ES" sz="2000">
                <a:ea typeface="+mn-lt"/>
                <a:cs typeface="+mn-lt"/>
              </a:rPr>
              <a:t>Los </a:t>
            </a:r>
            <a:r>
              <a:rPr lang="es-ES" sz="2000" b="1">
                <a:ea typeface="+mn-lt"/>
                <a:cs typeface="+mn-lt"/>
              </a:rPr>
              <a:t>atentados del 11 de septiembre de 2001</a:t>
            </a:r>
            <a:r>
              <a:rPr lang="es-ES" sz="2000">
                <a:ea typeface="+mn-lt"/>
                <a:cs typeface="+mn-lt"/>
              </a:rPr>
              <a:t>, también conocidos comúnmente por los numerónimos </a:t>
            </a:r>
            <a:r>
              <a:rPr lang="es-ES" sz="2000" b="1">
                <a:ea typeface="+mn-lt"/>
                <a:cs typeface="+mn-lt"/>
              </a:rPr>
              <a:t>11S</a:t>
            </a:r>
            <a:r>
              <a:rPr lang="es-ES" sz="2000">
                <a:ea typeface="+mn-lt"/>
                <a:cs typeface="+mn-lt"/>
              </a:rPr>
              <a:t> en español y </a:t>
            </a:r>
            <a:r>
              <a:rPr lang="es-ES" sz="2000" b="1">
                <a:ea typeface="+mn-lt"/>
                <a:cs typeface="+mn-lt"/>
              </a:rPr>
              <a:t>9-11</a:t>
            </a:r>
            <a:r>
              <a:rPr lang="es-ES" sz="2000">
                <a:ea typeface="+mn-lt"/>
                <a:cs typeface="+mn-lt"/>
              </a:rPr>
              <a:t> en inglés, fueron una serie de cuatro ataques terroristas suicidas cometidos en Estados Unidos en la mañana del martes 11 de septiembre de 2001 por el grupo terrorista</a:t>
            </a:r>
          </a:p>
          <a:p>
            <a:endParaRPr lang="es-ES" sz="2000">
              <a:cs typeface="Calibri"/>
            </a:endParaRPr>
          </a:p>
          <a:p>
            <a:endParaRPr lang="es-ES" sz="2000">
              <a:cs typeface="Calibri"/>
            </a:endParaRPr>
          </a:p>
          <a:p>
            <a:pPr marL="0" indent="0">
              <a:buNone/>
            </a:pPr>
            <a:endParaRPr lang="es-ES" sz="2000">
              <a:cs typeface="Calibri"/>
            </a:endParaRPr>
          </a:p>
        </p:txBody>
      </p:sp>
    </p:spTree>
    <p:extLst>
      <p:ext uri="{BB962C8B-B14F-4D97-AF65-F5344CB8AC3E}">
        <p14:creationId xmlns:p14="http://schemas.microsoft.com/office/powerpoint/2010/main" val="20255971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7" presetClass="emph" presetSubtype="2" fill="hold" nodeType="clickEffect">
                                  <p:stCondLst>
                                    <p:cond delay="0"/>
                                  </p:stCondLst>
                                  <p:childTnLst>
                                    <p:animClr clrSpc="rgb" dir="cw">
                                      <p:cBhvr>
                                        <p:cTn id="11" dur="2000" fill="hold"/>
                                        <p:tgtEl>
                                          <p:spTgt spid="2"/>
                                        </p:tgtEl>
                                        <p:attrNameLst>
                                          <p:attrName>stroke.color</p:attrName>
                                        </p:attrNameLst>
                                      </p:cBhvr>
                                      <p:to>
                                        <a:schemeClr val="accent2"/>
                                      </p:to>
                                    </p:animClr>
                                    <p:set>
                                      <p:cBhvr>
                                        <p:cTn id="12" dur="2000" fill="hold"/>
                                        <p:tgtEl>
                                          <p:spTgt spid="2"/>
                                        </p:tgtEl>
                                        <p:attrNameLst>
                                          <p:attrName>stroke.on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59337089-F13B-1B79-C3F0-7D5560525A83}"/>
              </a:ext>
            </a:extLst>
          </p:cNvPr>
          <p:cNvSpPr>
            <a:spLocks noGrp="1"/>
          </p:cNvSpPr>
          <p:nvPr>
            <p:ph type="title"/>
          </p:nvPr>
        </p:nvSpPr>
        <p:spPr>
          <a:xfrm>
            <a:off x="1136397" y="502020"/>
            <a:ext cx="5323715" cy="1642970"/>
          </a:xfrm>
        </p:spPr>
        <p:txBody>
          <a:bodyPr anchor="b">
            <a:normAutofit/>
          </a:bodyPr>
          <a:lstStyle/>
          <a:p>
            <a:r>
              <a:rPr lang="es-ES" sz="4000">
                <a:latin typeface="Angsana New"/>
                <a:cs typeface="Calibri Light"/>
              </a:rPr>
              <a:t>WEB 1.0 (MUNDIAL FRANCIA 98)</a:t>
            </a:r>
            <a:endParaRPr lang="es-ES" sz="4000">
              <a:latin typeface="Angsana New"/>
              <a:cs typeface="Angsana New"/>
            </a:endParaRPr>
          </a:p>
        </p:txBody>
      </p:sp>
      <p:sp>
        <p:nvSpPr>
          <p:cNvPr id="3" name="Marcador de contenido 2">
            <a:extLst>
              <a:ext uri="{FF2B5EF4-FFF2-40B4-BE49-F238E27FC236}">
                <a16:creationId xmlns:a16="http://schemas.microsoft.com/office/drawing/2014/main" id="{62F367EE-1FB1-C31A-D661-3B043F042145}"/>
              </a:ext>
            </a:extLst>
          </p:cNvPr>
          <p:cNvSpPr>
            <a:spLocks noGrp="1"/>
          </p:cNvSpPr>
          <p:nvPr>
            <p:ph idx="1"/>
          </p:nvPr>
        </p:nvSpPr>
        <p:spPr>
          <a:xfrm>
            <a:off x="1144923" y="2405894"/>
            <a:ext cx="5315189" cy="3535083"/>
          </a:xfrm>
        </p:spPr>
        <p:txBody>
          <a:bodyPr vert="horz" lIns="91440" tIns="45720" rIns="91440" bIns="45720" rtlCol="0" anchor="t">
            <a:normAutofit/>
          </a:bodyPr>
          <a:lstStyle/>
          <a:p>
            <a:r>
              <a:rPr lang="es-ES" sz="2000">
                <a:latin typeface="Angsana New"/>
                <a:ea typeface="+mn-lt"/>
                <a:cs typeface="+mn-lt"/>
              </a:rPr>
              <a:t>La </a:t>
            </a:r>
            <a:r>
              <a:rPr lang="es-ES" sz="2000" b="1">
                <a:latin typeface="Angsana New"/>
                <a:ea typeface="+mn-lt"/>
                <a:cs typeface="+mn-lt"/>
              </a:rPr>
              <a:t>Copa Mundial de la FIFA Francia 1998</a:t>
            </a:r>
            <a:r>
              <a:rPr lang="es-ES" sz="2000">
                <a:latin typeface="Angsana New"/>
                <a:ea typeface="+mn-lt"/>
                <a:cs typeface="+mn-lt"/>
              </a:rPr>
              <a:t> fue la decimosexta edición de la Copa Mundial de Fútbol,  se desarrolló en Francia, entre el 10 de junio y el 12 de julio de 1998. Francia se convirtió en el tercer país en organizar dos campeonatos (tras México e Italia), 60 años después del mundial realizado en 1938</a:t>
            </a:r>
            <a:r>
              <a:rPr lang="es-ES" sz="2000">
                <a:ea typeface="+mn-lt"/>
                <a:cs typeface="+mn-lt"/>
              </a:rPr>
              <a:t>. </a:t>
            </a:r>
            <a:r>
              <a:rPr lang="es-ES" sz="2000">
                <a:latin typeface="Angsana New"/>
                <a:ea typeface="+mn-lt"/>
                <a:cs typeface="+mn-lt"/>
              </a:rPr>
              <a:t>Por primera vez en la fase final de la Copa Mundial participaron 32 selecciones nacionales que se dividieron en una primera ronda de 8 grupos en los que clasificaban los dos primeros de cada uno a octavos de final y a un sistema de eliminación directa.</a:t>
            </a:r>
            <a:endParaRPr lang="es-ES" sz="2000">
              <a:latin typeface="Angsana New"/>
              <a:ea typeface="+mn-lt"/>
              <a:cs typeface="Angsana New"/>
            </a:endParaRPr>
          </a:p>
          <a:p>
            <a:endParaRPr lang="es-ES" sz="2000">
              <a:latin typeface="Angsana New"/>
              <a:cs typeface="Calibri"/>
            </a:endParaRPr>
          </a:p>
          <a:p>
            <a:endParaRPr lang="es-ES" sz="2000">
              <a:latin typeface="Angsana New"/>
              <a:cs typeface="Calibri"/>
            </a:endParaRPr>
          </a:p>
        </p:txBody>
      </p:sp>
      <p:sp>
        <p:nvSpPr>
          <p:cNvPr id="11" name="Rectangle 10">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Imagen 4" descr="Logotipo&#10;&#10;Descripción generada automáticamente">
            <a:extLst>
              <a:ext uri="{FF2B5EF4-FFF2-40B4-BE49-F238E27FC236}">
                <a16:creationId xmlns:a16="http://schemas.microsoft.com/office/drawing/2014/main" id="{2BFA0B41-6789-3DC5-9FC4-51C36DBB7B82}"/>
              </a:ext>
            </a:extLst>
          </p:cNvPr>
          <p:cNvPicPr>
            <a:picLocks noChangeAspect="1"/>
          </p:cNvPicPr>
          <p:nvPr/>
        </p:nvPicPr>
        <p:blipFill>
          <a:blip r:embed="rId2"/>
          <a:stretch>
            <a:fillRect/>
          </a:stretch>
        </p:blipFill>
        <p:spPr>
          <a:xfrm>
            <a:off x="7075967" y="2053032"/>
            <a:ext cx="4170530" cy="2783828"/>
          </a:xfrm>
          <a:prstGeom prst="rect">
            <a:avLst/>
          </a:prstGeom>
        </p:spPr>
      </p:pic>
    </p:spTree>
    <p:extLst>
      <p:ext uri="{BB962C8B-B14F-4D97-AF65-F5344CB8AC3E}">
        <p14:creationId xmlns:p14="http://schemas.microsoft.com/office/powerpoint/2010/main" val="3038590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ox(in)">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6" presetClass="emph" presetSubtype="0" fill="hold" grpId="0" nodeType="clickEffect">
                                  <p:stCondLst>
                                    <p:cond delay="0"/>
                                  </p:stCondLst>
                                  <p:childTnLst>
                                    <p:animScale>
                                      <p:cBhvr>
                                        <p:cTn id="11" dur="2000" fill="hold"/>
                                        <p:tgtEl>
                                          <p:spTgt spid="2"/>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n 4">
            <a:extLst>
              <a:ext uri="{FF2B5EF4-FFF2-40B4-BE49-F238E27FC236}">
                <a16:creationId xmlns:a16="http://schemas.microsoft.com/office/drawing/2014/main" id="{EDB51D39-C16B-1CAA-A646-7CFE7BA91E60}"/>
              </a:ext>
            </a:extLst>
          </p:cNvPr>
          <p:cNvPicPr>
            <a:picLocks noChangeAspect="1"/>
          </p:cNvPicPr>
          <p:nvPr/>
        </p:nvPicPr>
        <p:blipFill rotWithShape="1">
          <a:blip r:embed="rId2">
            <a:alphaModFix amt="40000"/>
          </a:blip>
          <a:srcRect t="16482" b="4012"/>
          <a:stretch/>
        </p:blipFill>
        <p:spPr>
          <a:xfrm>
            <a:off x="20" y="10"/>
            <a:ext cx="12191979" cy="6857990"/>
          </a:xfrm>
          <a:prstGeom prst="rect">
            <a:avLst/>
          </a:prstGeom>
        </p:spPr>
      </p:pic>
      <p:sp>
        <p:nvSpPr>
          <p:cNvPr id="2" name="Título 1">
            <a:extLst>
              <a:ext uri="{FF2B5EF4-FFF2-40B4-BE49-F238E27FC236}">
                <a16:creationId xmlns:a16="http://schemas.microsoft.com/office/drawing/2014/main" id="{BD6F55FB-43C7-00DC-9210-D18D2E242225}"/>
              </a:ext>
            </a:extLst>
          </p:cNvPr>
          <p:cNvSpPr>
            <a:spLocks noGrp="1"/>
          </p:cNvSpPr>
          <p:nvPr>
            <p:ph type="title"/>
          </p:nvPr>
        </p:nvSpPr>
        <p:spPr>
          <a:xfrm>
            <a:off x="841249" y="941832"/>
            <a:ext cx="10506456" cy="2057400"/>
          </a:xfrm>
        </p:spPr>
        <p:txBody>
          <a:bodyPr anchor="b">
            <a:normAutofit/>
          </a:bodyPr>
          <a:lstStyle/>
          <a:p>
            <a:r>
              <a:rPr lang="es-ES" sz="5000">
                <a:cs typeface="Calibri Light"/>
              </a:rPr>
              <a:t>WEB 1.0 (MASACRE CULUMBINE 1999)</a:t>
            </a:r>
            <a:endParaRPr lang="es-ES" sz="5000"/>
          </a:p>
        </p:txBody>
      </p:sp>
      <p:sp>
        <p:nvSpPr>
          <p:cNvPr id="11" name="Rectangle 1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34F91EEA-7D34-B42C-131F-23CD94CF5C33}"/>
              </a:ext>
            </a:extLst>
          </p:cNvPr>
          <p:cNvSpPr>
            <a:spLocks noGrp="1"/>
          </p:cNvSpPr>
          <p:nvPr>
            <p:ph idx="1"/>
          </p:nvPr>
        </p:nvSpPr>
        <p:spPr>
          <a:xfrm>
            <a:off x="841248" y="3502152"/>
            <a:ext cx="10506456" cy="2670048"/>
          </a:xfrm>
        </p:spPr>
        <p:txBody>
          <a:bodyPr vert="horz" lIns="91440" tIns="45720" rIns="91440" bIns="45720" rtlCol="0" anchor="t">
            <a:normAutofit/>
          </a:bodyPr>
          <a:lstStyle/>
          <a:p>
            <a:r>
              <a:rPr lang="es-ES" sz="2400" dirty="0">
                <a:latin typeface="Angsana New"/>
                <a:ea typeface="+mn-lt"/>
                <a:cs typeface="+mn-lt"/>
              </a:rPr>
              <a:t>La </a:t>
            </a:r>
            <a:r>
              <a:rPr lang="es-ES" sz="2400" b="1" dirty="0">
                <a:latin typeface="Angsana New"/>
                <a:ea typeface="+mn-lt"/>
                <a:cs typeface="+mn-lt"/>
              </a:rPr>
              <a:t>masacre de la Escuela Secundaria de Columbine</a:t>
            </a:r>
            <a:r>
              <a:rPr lang="es-ES" sz="2400" dirty="0">
                <a:latin typeface="Angsana New"/>
                <a:ea typeface="+mn-lt"/>
                <a:cs typeface="+mn-lt"/>
              </a:rPr>
              <a:t> fue un tiroteo escolar ocurrido el 20 de abril de 1999 en Columbine (Colorado,  Estados Unidos), un área no incorporada del condado de Jefferson. El ataque también involucró una bomba de fuego para distraer al equipo de bomberos (tanques de propano convertidos en explosivos colocados en la cafetería) y 99 artefactos explosivos. Los perpetradores eran los estudiantes de último año Eric Harris y Dylan Klebold, quienes asesinaron a 12 estudiantes y a un profesor. Además, lesionaron a otras 24 personas y tres más resultaron heridas al intentar escapar de la escuela. Los perpetradores se suicidaron posteriormente</a:t>
            </a:r>
          </a:p>
          <a:p>
            <a:endParaRPr lang="es-ES" sz="2000">
              <a:latin typeface="Angsana New"/>
              <a:cs typeface="Calibri"/>
            </a:endParaRPr>
          </a:p>
        </p:txBody>
      </p:sp>
    </p:spTree>
    <p:extLst>
      <p:ext uri="{BB962C8B-B14F-4D97-AF65-F5344CB8AC3E}">
        <p14:creationId xmlns:p14="http://schemas.microsoft.com/office/powerpoint/2010/main" val="6291889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8" presetClass="emph" presetSubtype="0" fill="hold" grpId="0" nodeType="clickEffect">
                                  <p:stCondLst>
                                    <p:cond delay="0"/>
                                  </p:stCondLst>
                                  <p:childTnLst>
                                    <p:animRot by="21600000">
                                      <p:cBhvr>
                                        <p:cTn id="11" dur="2000" fill="hold"/>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B8257912-EB38-4D5D-0185-9792213C57CD}"/>
              </a:ext>
            </a:extLst>
          </p:cNvPr>
          <p:cNvSpPr>
            <a:spLocks noGrp="1"/>
          </p:cNvSpPr>
          <p:nvPr>
            <p:ph type="title"/>
          </p:nvPr>
        </p:nvSpPr>
        <p:spPr>
          <a:xfrm>
            <a:off x="908454" y="1360481"/>
            <a:ext cx="4605340" cy="2387600"/>
          </a:xfrm>
        </p:spPr>
        <p:txBody>
          <a:bodyPr vert="horz" lIns="91440" tIns="45720" rIns="91440" bIns="45720" rtlCol="0" anchor="b">
            <a:normAutofit/>
          </a:bodyPr>
          <a:lstStyle/>
          <a:p>
            <a:r>
              <a:rPr lang="en-US" sz="5000" kern="1200">
                <a:solidFill>
                  <a:schemeClr val="bg1"/>
                </a:solidFill>
                <a:latin typeface="+mj-lt"/>
                <a:ea typeface="+mj-ea"/>
                <a:cs typeface="+mj-cs"/>
              </a:rPr>
              <a:t>WEB 2.0</a:t>
            </a:r>
          </a:p>
        </p:txBody>
      </p:sp>
      <p:pic>
        <p:nvPicPr>
          <p:cNvPr id="4" name="Elementos multimedia en línea 3" title="Web 2.0">
            <a:hlinkClick r:id="" action="ppaction://media"/>
            <a:extLst>
              <a:ext uri="{FF2B5EF4-FFF2-40B4-BE49-F238E27FC236}">
                <a16:creationId xmlns:a16="http://schemas.microsoft.com/office/drawing/2014/main" id="{D28124A2-5A54-8878-0577-BDECD5BBE479}"/>
              </a:ext>
            </a:extLst>
          </p:cNvPr>
          <p:cNvPicPr>
            <a:picLocks noGrp="1" noRot="1" noChangeAspect="1"/>
          </p:cNvPicPr>
          <p:nvPr>
            <p:ph idx="1"/>
            <a:videoFile r:link="rId1"/>
          </p:nvPr>
        </p:nvPicPr>
        <p:blipFill>
          <a:blip r:embed="rId3">
            <a:alphaModFix/>
          </a:blip>
          <a:stretch>
            <a:fillRect/>
          </a:stretch>
        </p:blipFill>
        <p:spPr>
          <a:xfrm>
            <a:off x="5800734" y="1209975"/>
            <a:ext cx="5917401" cy="4438050"/>
          </a:xfrm>
          <a:prstGeom prst="rect">
            <a:avLst/>
          </a:prstGeom>
        </p:spPr>
      </p:pic>
      <p:sp>
        <p:nvSpPr>
          <p:cNvPr id="11" name="Rectangle 10">
            <a:extLst>
              <a:ext uri="{FF2B5EF4-FFF2-40B4-BE49-F238E27FC236}">
                <a16:creationId xmlns:a16="http://schemas.microsoft.com/office/drawing/2014/main" id="{D84C2E9E-0B5D-4B5F-9A1F-70EBDCE390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2461" y="1197769"/>
            <a:ext cx="10987078"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05566488"/>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46177D-ADC4-4968-B747-5CFCD390B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E3C74CC1-AC92-2CD6-EB90-43941E81F855}"/>
              </a:ext>
            </a:extLst>
          </p:cNvPr>
          <p:cNvSpPr>
            <a:spLocks noGrp="1"/>
          </p:cNvSpPr>
          <p:nvPr>
            <p:ph type="title"/>
          </p:nvPr>
        </p:nvSpPr>
        <p:spPr>
          <a:xfrm>
            <a:off x="5596501" y="489508"/>
            <a:ext cx="5754896" cy="1667569"/>
          </a:xfrm>
        </p:spPr>
        <p:txBody>
          <a:bodyPr anchor="b">
            <a:normAutofit/>
          </a:bodyPr>
          <a:lstStyle/>
          <a:p>
            <a:r>
              <a:rPr lang="es-ES" sz="4000">
                <a:latin typeface="Angsana New"/>
                <a:ea typeface="+mj-lt"/>
                <a:cs typeface="+mj-lt"/>
              </a:rPr>
              <a:t>web 2.0 (creación de Flash Macromedia)</a:t>
            </a:r>
            <a:endParaRPr lang="es-ES" sz="4000">
              <a:latin typeface="Angsana New"/>
              <a:cs typeface="Angsana New"/>
            </a:endParaRPr>
          </a:p>
        </p:txBody>
      </p:sp>
      <p:pic>
        <p:nvPicPr>
          <p:cNvPr id="4" name="Imagen 4" descr="Icono&#10;&#10;Descripción generada automáticamente">
            <a:extLst>
              <a:ext uri="{FF2B5EF4-FFF2-40B4-BE49-F238E27FC236}">
                <a16:creationId xmlns:a16="http://schemas.microsoft.com/office/drawing/2014/main" id="{DD533405-D173-B620-2C9D-036150681474}"/>
              </a:ext>
            </a:extLst>
          </p:cNvPr>
          <p:cNvPicPr>
            <a:picLocks noChangeAspect="1"/>
          </p:cNvPicPr>
          <p:nvPr/>
        </p:nvPicPr>
        <p:blipFill>
          <a:blip r:embed="rId2"/>
          <a:stretch>
            <a:fillRect/>
          </a:stretch>
        </p:blipFill>
        <p:spPr>
          <a:xfrm>
            <a:off x="1068130" y="2350706"/>
            <a:ext cx="3876165" cy="1724893"/>
          </a:xfrm>
          <a:prstGeom prst="rect">
            <a:avLst/>
          </a:prstGeom>
        </p:spPr>
      </p:pic>
      <p:sp>
        <p:nvSpPr>
          <p:cNvPr id="3" name="Marcador de contenido 2">
            <a:extLst>
              <a:ext uri="{FF2B5EF4-FFF2-40B4-BE49-F238E27FC236}">
                <a16:creationId xmlns:a16="http://schemas.microsoft.com/office/drawing/2014/main" id="{A87CC79B-F5C3-C97A-0331-86DDBEF2F171}"/>
              </a:ext>
            </a:extLst>
          </p:cNvPr>
          <p:cNvSpPr>
            <a:spLocks noGrp="1"/>
          </p:cNvSpPr>
          <p:nvPr>
            <p:ph idx="1"/>
          </p:nvPr>
        </p:nvSpPr>
        <p:spPr>
          <a:xfrm>
            <a:off x="5596502" y="2405894"/>
            <a:ext cx="5754896" cy="3197464"/>
          </a:xfrm>
        </p:spPr>
        <p:txBody>
          <a:bodyPr vert="horz" lIns="91440" tIns="45720" rIns="91440" bIns="45720" rtlCol="0" anchor="t">
            <a:normAutofit/>
          </a:bodyPr>
          <a:lstStyle/>
          <a:p>
            <a:r>
              <a:rPr lang="es-ES" sz="2000">
                <a:latin typeface="Angsana New"/>
                <a:ea typeface="+mn-lt"/>
                <a:cs typeface="+mn-lt"/>
              </a:rPr>
              <a:t>Macromedia fue formada en </a:t>
            </a:r>
            <a:r>
              <a:rPr lang="es-ES" sz="2000" b="1">
                <a:latin typeface="Angsana New"/>
                <a:ea typeface="+mn-lt"/>
                <a:cs typeface="+mn-lt"/>
              </a:rPr>
              <a:t>1992</a:t>
            </a:r>
            <a:r>
              <a:rPr lang="es-ES" sz="2000">
                <a:latin typeface="Angsana New"/>
                <a:ea typeface="+mn-lt"/>
                <a:cs typeface="+mn-lt"/>
              </a:rPr>
              <a:t> por la fusión de Authorware, Inc. (creadores de Authorware) y MacroMind-Paracomp (creadores de Macromind Director). Sus centrales están en San Francisco, California ¿Qué es y para qué sirve Macromedia Flash?</a:t>
            </a:r>
            <a:endParaRPr lang="es-ES" sz="2000">
              <a:latin typeface="Angsana New"/>
              <a:cs typeface="Calibri" panose="020F0502020204030204"/>
            </a:endParaRPr>
          </a:p>
          <a:p>
            <a:r>
              <a:rPr lang="es-ES" sz="2000">
                <a:latin typeface="Angsana New"/>
                <a:ea typeface="+mn-lt"/>
                <a:cs typeface="+mn-lt"/>
              </a:rPr>
              <a:t>Flash </a:t>
            </a:r>
            <a:r>
              <a:rPr lang="es-ES" sz="2000" b="1">
                <a:latin typeface="Angsana New"/>
                <a:ea typeface="+mn-lt"/>
                <a:cs typeface="+mn-lt"/>
              </a:rPr>
              <a:t>es utilizado por los diseñadores y desarrolladores de todo el mundo para crear sitios Web interactivos, aplicaciones, presentaciones, juegos y contenidos para dispositivos móviles</a:t>
            </a:r>
            <a:r>
              <a:rPr lang="es-ES" sz="2000">
                <a:latin typeface="Angsana New"/>
                <a:ea typeface="+mn-lt"/>
                <a:cs typeface="+mn-lt"/>
              </a:rPr>
              <a:t> y continúa prestando servicio a aquellos clientes de Macromedia que necesitan funciones más expresivas y flujos de trabajo eficaces.</a:t>
            </a:r>
            <a:endParaRPr lang="es-ES" sz="2000">
              <a:latin typeface="Angsana New"/>
              <a:cs typeface="Calibri"/>
            </a:endParaRPr>
          </a:p>
          <a:p>
            <a:endParaRPr lang="es-ES" sz="2000">
              <a:latin typeface="Angsana New"/>
              <a:cs typeface="Calibri"/>
            </a:endParaRPr>
          </a:p>
          <a:p>
            <a:endParaRPr lang="es-ES" sz="2000" b="1">
              <a:cs typeface="Calibri"/>
            </a:endParaRPr>
          </a:p>
        </p:txBody>
      </p:sp>
      <p:sp>
        <p:nvSpPr>
          <p:cNvPr id="11" name="Rectangle 10">
            <a:extLst>
              <a:ext uri="{FF2B5EF4-FFF2-40B4-BE49-F238E27FC236}">
                <a16:creationId xmlns:a16="http://schemas.microsoft.com/office/drawing/2014/main" id="{0844A943-BF79-4FEA-ABB1-3BD54D2366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90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437CC72-F4A8-4DC3-AFAB-D22C482C8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50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85280022"/>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mph" presetSubtype="0" grpId="0" nodeType="clickEffect">
                                  <p:stCondLst>
                                    <p:cond delay="0"/>
                                  </p:stCondLst>
                                  <p:childTnLst>
                                    <p:set>
                                      <p:cBhvr>
                                        <p:cTn id="11" dur="indefinite"/>
                                        <p:tgtEl>
                                          <p:spTgt spid="2"/>
                                        </p:tgtEl>
                                        <p:attrNameLst>
                                          <p:attrName>style.opacity</p:attrName>
                                        </p:attrNameLst>
                                      </p:cBhvr>
                                      <p:to>
                                        <p:strVal val="0.5"/>
                                      </p:to>
                                    </p:set>
                                    <p:animEffect filter="image" prLst="opacity: 0.5">
                                      <p:cBhvr rctx="IE">
                                        <p:cTn id="12" dur="indefinite"/>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F90786E-B72D-4C32-BDCE-A170B0078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5E46F2E7-848F-4A6C-A098-4764FDEA77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4" name="Imagen 4">
            <a:extLst>
              <a:ext uri="{FF2B5EF4-FFF2-40B4-BE49-F238E27FC236}">
                <a16:creationId xmlns:a16="http://schemas.microsoft.com/office/drawing/2014/main" id="{2F5A3668-739C-659F-5C8E-F2B954B7E173}"/>
              </a:ext>
            </a:extLst>
          </p:cNvPr>
          <p:cNvPicPr>
            <a:picLocks noChangeAspect="1"/>
          </p:cNvPicPr>
          <p:nvPr/>
        </p:nvPicPr>
        <p:blipFill rotWithShape="1">
          <a:blip r:embed="rId2">
            <a:alphaModFix amt="60000"/>
          </a:blip>
          <a:srcRect l="13778" r="-1" b="-1"/>
          <a:stretch/>
        </p:blipFill>
        <p:spPr>
          <a:xfrm>
            <a:off x="-1" y="10"/>
            <a:ext cx="12192001" cy="6857990"/>
          </a:xfrm>
          <a:prstGeom prst="rect">
            <a:avLst/>
          </a:prstGeom>
        </p:spPr>
      </p:pic>
      <p:sp>
        <p:nvSpPr>
          <p:cNvPr id="2" name="Título 1">
            <a:extLst>
              <a:ext uri="{FF2B5EF4-FFF2-40B4-BE49-F238E27FC236}">
                <a16:creationId xmlns:a16="http://schemas.microsoft.com/office/drawing/2014/main" id="{22AC9D23-DF1D-D35E-4304-652B7C00B8FC}"/>
              </a:ext>
            </a:extLst>
          </p:cNvPr>
          <p:cNvSpPr>
            <a:spLocks noGrp="1"/>
          </p:cNvSpPr>
          <p:nvPr>
            <p:ph type="title"/>
          </p:nvPr>
        </p:nvSpPr>
        <p:spPr>
          <a:xfrm>
            <a:off x="838199" y="1671570"/>
            <a:ext cx="5155261" cy="4072044"/>
          </a:xfrm>
        </p:spPr>
        <p:txBody>
          <a:bodyPr anchor="t">
            <a:normAutofit/>
          </a:bodyPr>
          <a:lstStyle/>
          <a:p>
            <a:r>
              <a:rPr lang="es-ES">
                <a:solidFill>
                  <a:srgbClr val="FFFFFF"/>
                </a:solidFill>
                <a:cs typeface="Calibri Light"/>
              </a:rPr>
              <a:t>WEB 2.0 (CREACION DE WIKIPEDIA)</a:t>
            </a:r>
            <a:endParaRPr lang="es-ES">
              <a:solidFill>
                <a:srgbClr val="FFFFFF"/>
              </a:solidFill>
            </a:endParaRPr>
          </a:p>
        </p:txBody>
      </p:sp>
      <p:sp>
        <p:nvSpPr>
          <p:cNvPr id="3" name="Marcador de contenido 2">
            <a:extLst>
              <a:ext uri="{FF2B5EF4-FFF2-40B4-BE49-F238E27FC236}">
                <a16:creationId xmlns:a16="http://schemas.microsoft.com/office/drawing/2014/main" id="{19C3687A-E980-A9F6-2E3F-9AAF3FD2EB45}"/>
              </a:ext>
            </a:extLst>
          </p:cNvPr>
          <p:cNvSpPr>
            <a:spLocks noGrp="1"/>
          </p:cNvSpPr>
          <p:nvPr>
            <p:ph idx="1"/>
          </p:nvPr>
        </p:nvSpPr>
        <p:spPr>
          <a:xfrm>
            <a:off x="6185986" y="1671566"/>
            <a:ext cx="5170861" cy="4072043"/>
          </a:xfrm>
        </p:spPr>
        <p:txBody>
          <a:bodyPr vert="horz" lIns="91440" tIns="45720" rIns="91440" bIns="45720" rtlCol="0">
            <a:normAutofit/>
          </a:bodyPr>
          <a:lstStyle/>
          <a:p>
            <a:r>
              <a:rPr lang="es-ES" sz="2000">
                <a:solidFill>
                  <a:srgbClr val="FFFFFF"/>
                </a:solidFill>
                <a:latin typeface="Angsana New"/>
                <a:ea typeface="+mn-lt"/>
                <a:cs typeface="+mn-lt"/>
              </a:rPr>
              <a:t>Wikipedia, la enciclopedia libre online más popular, nació el 15 de enero de 2001. Los creadores fueron Jimmy Wales y Larry Sanger.18 ene 2016</a:t>
            </a:r>
            <a:endParaRPr lang="es-ES" sz="2000">
              <a:solidFill>
                <a:srgbClr val="FFFFFF"/>
              </a:solidFill>
              <a:latin typeface="Angsana New"/>
              <a:cs typeface="Calibri" panose="020F0502020204030204"/>
            </a:endParaRPr>
          </a:p>
          <a:p>
            <a:r>
              <a:rPr lang="es-ES" sz="2000">
                <a:solidFill>
                  <a:srgbClr val="FFFFFF"/>
                </a:solidFill>
                <a:latin typeface="Angsana New"/>
                <a:ea typeface="+mn-lt"/>
                <a:cs typeface="+mn-lt"/>
              </a:rPr>
              <a:t>«Wikipedia», sus lemas y sus logotipos son marcas comerciales registradas por la Fundación Wikimedia una organización sin ánimo de lucro estadounidense radicada en </a:t>
            </a:r>
            <a:r>
              <a:rPr lang="es-ES" sz="2000" b="1">
                <a:solidFill>
                  <a:srgbClr val="FFFFFF"/>
                </a:solidFill>
                <a:latin typeface="Angsana New"/>
                <a:ea typeface="+mn-lt"/>
                <a:cs typeface="+mn-lt"/>
              </a:rPr>
              <a:t>San Francisco (California)</a:t>
            </a:r>
            <a:r>
              <a:rPr lang="es-ES" sz="2000">
                <a:solidFill>
                  <a:srgbClr val="FFFFFF"/>
                </a:solidFill>
                <a:latin typeface="Angsana New"/>
                <a:ea typeface="+mn-lt"/>
                <a:cs typeface="+mn-lt"/>
              </a:rPr>
              <a:t>, pero regida por la legislación del estado de Florida, donde se originó. </a:t>
            </a:r>
            <a:endParaRPr lang="es-ES" sz="2000">
              <a:solidFill>
                <a:srgbClr val="FFFFFF"/>
              </a:solidFill>
              <a:latin typeface="Angsana New"/>
              <a:cs typeface="Calibri"/>
            </a:endParaRPr>
          </a:p>
          <a:p>
            <a:endParaRPr lang="es-ES" sz="2000">
              <a:solidFill>
                <a:srgbClr val="FFFFFF"/>
              </a:solidFill>
              <a:cs typeface="Calibri"/>
            </a:endParaRPr>
          </a:p>
        </p:txBody>
      </p:sp>
    </p:spTree>
    <p:extLst>
      <p:ext uri="{BB962C8B-B14F-4D97-AF65-F5344CB8AC3E}">
        <p14:creationId xmlns:p14="http://schemas.microsoft.com/office/powerpoint/2010/main" val="3595191036"/>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ox(in)">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6" presetClass="emph" presetSubtype="0" fill="hold" grpId="0" nodeType="clickEffect">
                                  <p:stCondLst>
                                    <p:cond delay="0"/>
                                  </p:stCondLst>
                                  <p:childTnLst>
                                    <p:animScale>
                                      <p:cBhvr>
                                        <p:cTn id="11" dur="2000" fill="hold"/>
                                        <p:tgtEl>
                                          <p:spTgt spid="2"/>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Panorámica</PresentationFormat>
  <Paragraphs>0</Paragraphs>
  <Slides>15</Slides>
  <Notes>0</Notes>
  <HiddenSlides>0</HiddenSlides>
  <MMClips>0</MMClips>
  <ScaleCrop>false</ScaleCrop>
  <HeadingPairs>
    <vt:vector size="4" baseType="variant">
      <vt:variant>
        <vt:lpstr>Tema</vt:lpstr>
      </vt:variant>
      <vt:variant>
        <vt:i4>1</vt:i4>
      </vt:variant>
      <vt:variant>
        <vt:lpstr>Títulos de diapositiva</vt:lpstr>
      </vt:variant>
      <vt:variant>
        <vt:i4>15</vt:i4>
      </vt:variant>
    </vt:vector>
  </HeadingPairs>
  <TitlesOfParts>
    <vt:vector size="16" baseType="lpstr">
      <vt:lpstr>Tema de Office</vt:lpstr>
      <vt:lpstr>COLEGIO DE BACHILLERES PLNTEL 8 CUAJIMALPA </vt:lpstr>
      <vt:lpstr> </vt:lpstr>
      <vt:lpstr>WEB 1.0</vt:lpstr>
      <vt:lpstr>WEB 1.0 (TORRES GEMELA 2001)</vt:lpstr>
      <vt:lpstr>WEB 1.0 (MUNDIAL FRANCIA 98)</vt:lpstr>
      <vt:lpstr>WEB 1.0 (MASACRE CULUMBINE 1999)</vt:lpstr>
      <vt:lpstr>WEB 2.0</vt:lpstr>
      <vt:lpstr>web 2.0 (creación de Flash Macromedia)</vt:lpstr>
      <vt:lpstr>WEB 2.0 (CREACION DE WIKIPEDIA)</vt:lpstr>
      <vt:lpstr>WEB 2.0 (CREACION DE YOU TUBE)</vt:lpstr>
      <vt:lpstr>WEB 3.0</vt:lpstr>
      <vt:lpstr>WEB 3.0 (el acuerdo de paz entre Colombia y la guerrilla de la farc)</vt:lpstr>
      <vt:lpstr>WEB 3.0 (23 de enero del 2011 la rebelión de Túnez se extiende a Egipto con fuertes protestas)</vt:lpstr>
      <vt:lpstr>WEB 3.0 (MUNDIAL FRANCIA 2014)</vt:lpstr>
      <vt:lpstr>    KEVIN LUNA GARCIA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
  <cp:lastModifiedBy/>
  <cp:revision>404</cp:revision>
  <dcterms:created xsi:type="dcterms:W3CDTF">2023-03-27T00:33:11Z</dcterms:created>
  <dcterms:modified xsi:type="dcterms:W3CDTF">2023-03-28T17:51:51Z</dcterms:modified>
</cp:coreProperties>
</file>

<file path=docProps/thumbnail.jpeg>
</file>